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13"/>
  </p:notesMasterIdLst>
  <p:sldIdLst>
    <p:sldId id="288" r:id="rId2"/>
    <p:sldId id="258" r:id="rId3"/>
    <p:sldId id="289" r:id="rId4"/>
    <p:sldId id="297" r:id="rId5"/>
    <p:sldId id="275" r:id="rId6"/>
    <p:sldId id="294" r:id="rId7"/>
    <p:sldId id="302" r:id="rId8"/>
    <p:sldId id="298" r:id="rId9"/>
    <p:sldId id="300" r:id="rId10"/>
    <p:sldId id="301" r:id="rId11"/>
    <p:sldId id="299" r:id="rId12"/>
  </p:sldIdLst>
  <p:sldSz cx="9144000" cy="6858000" type="screen4x3"/>
  <p:notesSz cx="6888163" cy="10018713"/>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24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D:\INFORMES%20ATENCION%20AL%20USUARIO%20A&#209;O%202019\INFORME%20DE%20ATENCION%20AL%20USUARIO%20AGOSTO%20DE%202019\PORCENTAJES%20INFORME%20PQRS%20AGOSTO.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INFORMES%20ATENCION%20AL%20USUARIO%20A&#209;O%202019\INFORME%20DE%20ATENCION%20AL%20USUARIO%20AGOSTO%20DE%202019\PORCENTAJES%20INFORME%20PQRS%20AGOSTO.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INFORMES%20ATENCION%20AL%20USUARIO%20A&#209;O%202019\INFORME%20DE%20ATENCION%20AL%20USUARIO%20AGOSTO%20DE%202019\PORCENTAJES%20INFORME%20PQRS%20AGOSTO.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INFORMES%20ATENCION%20AL%20USUARIO%20A&#209;O%202019\INFORME%20DE%20ATENCION%20AL%20USUARIO%20AGOSTO%20DE%202019\PORCENTAJES%20INFORME%20PQRS%20AGOSTO.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a:t>CANALES DE INTERACCION</a:t>
            </a:r>
          </a:p>
        </c:rich>
      </c:tx>
      <c:layout>
        <c:manualLayout>
          <c:xMode val="edge"/>
          <c:yMode val="edge"/>
          <c:x val="0.34057478179879874"/>
          <c:y val="5.509641873278237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'CANALES DE COMUNICACION AGOSTO'!$G$9</c:f>
              <c:strCache>
                <c:ptCount val="1"/>
                <c:pt idx="0">
                  <c:v>CANTIDAD</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'CANALES DE COMUNICACION AGOSTO'!$F$10:$F$13</c:f>
              <c:strCache>
                <c:ptCount val="4"/>
                <c:pt idx="0">
                  <c:v>TELEFÓNICO </c:v>
                </c:pt>
                <c:pt idx="1">
                  <c:v>VIRTUAL </c:v>
                </c:pt>
                <c:pt idx="2">
                  <c:v>PRESENCIAL Y ESCRITO </c:v>
                </c:pt>
                <c:pt idx="3">
                  <c:v>TOTAL</c:v>
                </c:pt>
              </c:strCache>
            </c:strRef>
          </c:cat>
          <c:val>
            <c:numRef>
              <c:f>'CANALES DE COMUNICACION AGOSTO'!$G$10:$G$13</c:f>
              <c:numCache>
                <c:formatCode>General</c:formatCode>
                <c:ptCount val="4"/>
                <c:pt idx="0">
                  <c:v>73</c:v>
                </c:pt>
                <c:pt idx="1">
                  <c:v>161</c:v>
                </c:pt>
                <c:pt idx="2">
                  <c:v>244</c:v>
                </c:pt>
                <c:pt idx="3">
                  <c:v>478</c:v>
                </c:pt>
              </c:numCache>
            </c:numRef>
          </c:val>
          <c:extLst>
            <c:ext xmlns:c16="http://schemas.microsoft.com/office/drawing/2014/chart" uri="{C3380CC4-5D6E-409C-BE32-E72D297353CC}">
              <c16:uniqueId val="{00000000-3472-49C7-8D22-4EDCCFBB5BC6}"/>
            </c:ext>
          </c:extLst>
        </c:ser>
        <c:ser>
          <c:idx val="1"/>
          <c:order val="1"/>
          <c:tx>
            <c:strRef>
              <c:f>'CANALES DE COMUNICACION AGOSTO'!$H$9</c:f>
              <c:strCache>
                <c:ptCount val="1"/>
                <c:pt idx="0">
                  <c:v>PORCENTAJE </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'CANALES DE COMUNICACION AGOSTO'!$F$10:$F$13</c:f>
              <c:strCache>
                <c:ptCount val="4"/>
                <c:pt idx="0">
                  <c:v>TELEFÓNICO </c:v>
                </c:pt>
                <c:pt idx="1">
                  <c:v>VIRTUAL </c:v>
                </c:pt>
                <c:pt idx="2">
                  <c:v>PRESENCIAL Y ESCRITO </c:v>
                </c:pt>
                <c:pt idx="3">
                  <c:v>TOTAL</c:v>
                </c:pt>
              </c:strCache>
            </c:strRef>
          </c:cat>
          <c:val>
            <c:numRef>
              <c:f>'CANALES DE COMUNICACION AGOSTO'!$H$10:$H$13</c:f>
              <c:numCache>
                <c:formatCode>0%</c:formatCode>
                <c:ptCount val="4"/>
                <c:pt idx="0">
                  <c:v>0.15271966527196654</c:v>
                </c:pt>
                <c:pt idx="1">
                  <c:v>0.33682008368200839</c:v>
                </c:pt>
                <c:pt idx="2">
                  <c:v>0.5104602510460251</c:v>
                </c:pt>
                <c:pt idx="3">
                  <c:v>1</c:v>
                </c:pt>
              </c:numCache>
            </c:numRef>
          </c:val>
          <c:extLst>
            <c:ext xmlns:c16="http://schemas.microsoft.com/office/drawing/2014/chart" uri="{C3380CC4-5D6E-409C-BE32-E72D297353CC}">
              <c16:uniqueId val="{00000001-3472-49C7-8D22-4EDCCFBB5BC6}"/>
            </c:ext>
          </c:extLst>
        </c:ser>
        <c:dLbls>
          <c:showLegendKey val="0"/>
          <c:showVal val="1"/>
          <c:showCatName val="0"/>
          <c:showSerName val="0"/>
          <c:showPercent val="0"/>
          <c:showBubbleSize val="0"/>
        </c:dLbls>
        <c:gapWidth val="150"/>
        <c:shape val="box"/>
        <c:axId val="1243320208"/>
        <c:axId val="1243325648"/>
        <c:axId val="1391618320"/>
      </c:bar3DChart>
      <c:catAx>
        <c:axId val="12433202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243325648"/>
        <c:crosses val="autoZero"/>
        <c:auto val="1"/>
        <c:lblAlgn val="ctr"/>
        <c:lblOffset val="100"/>
        <c:noMultiLvlLbl val="0"/>
      </c:catAx>
      <c:valAx>
        <c:axId val="12433256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243320208"/>
        <c:crosses val="autoZero"/>
        <c:crossBetween val="between"/>
      </c:valAx>
      <c:serAx>
        <c:axId val="1391618320"/>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243325648"/>
        <c:crosses val="autoZero"/>
      </c:ser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s-CO"/>
              <a:t>Correos Institucionales</a:t>
            </a:r>
          </a:p>
        </c:rich>
      </c:tx>
      <c:layout>
        <c:manualLayout>
          <c:xMode val="edge"/>
          <c:yMode val="edge"/>
          <c:x val="0.28005579194880714"/>
          <c:y val="0.11188549886109027"/>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s-CO"/>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'canales virtual AGOSTO'!$G$9</c:f>
              <c:strCache>
                <c:ptCount val="1"/>
                <c:pt idx="0">
                  <c:v>CANTIDAD</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'canales virtual AGOSTO'!$F$10:$F$13</c:f>
              <c:strCache>
                <c:ptCount val="3"/>
                <c:pt idx="0">
                  <c:v>ATENCION AL USUARIO</c:v>
                </c:pt>
                <c:pt idx="1">
                  <c:v>NOTIFICACIONES JUDICIALES</c:v>
                </c:pt>
                <c:pt idx="2">
                  <c:v>TOTAL VIRTUAL </c:v>
                </c:pt>
              </c:strCache>
            </c:strRef>
          </c:cat>
          <c:val>
            <c:numRef>
              <c:f>'canales virtual AGOSTO'!$G$10:$G$13</c:f>
              <c:numCache>
                <c:formatCode>General</c:formatCode>
                <c:ptCount val="4"/>
                <c:pt idx="0">
                  <c:v>157</c:v>
                </c:pt>
                <c:pt idx="1">
                  <c:v>4</c:v>
                </c:pt>
                <c:pt idx="2">
                  <c:v>161</c:v>
                </c:pt>
              </c:numCache>
            </c:numRef>
          </c:val>
          <c:extLst>
            <c:ext xmlns:c16="http://schemas.microsoft.com/office/drawing/2014/chart" uri="{C3380CC4-5D6E-409C-BE32-E72D297353CC}">
              <c16:uniqueId val="{00000000-DD80-46E0-8EB9-A088F294E255}"/>
            </c:ext>
          </c:extLst>
        </c:ser>
        <c:ser>
          <c:idx val="1"/>
          <c:order val="1"/>
          <c:tx>
            <c:strRef>
              <c:f>'canales virtual AGOSTO'!$H$9</c:f>
              <c:strCache>
                <c:ptCount val="1"/>
                <c:pt idx="0">
                  <c:v>PORCENTAJE </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'canales virtual AGOSTO'!$F$10:$F$13</c:f>
              <c:strCache>
                <c:ptCount val="3"/>
                <c:pt idx="0">
                  <c:v>ATENCION AL USUARIO</c:v>
                </c:pt>
                <c:pt idx="1">
                  <c:v>NOTIFICACIONES JUDICIALES</c:v>
                </c:pt>
                <c:pt idx="2">
                  <c:v>TOTAL VIRTUAL </c:v>
                </c:pt>
              </c:strCache>
            </c:strRef>
          </c:cat>
          <c:val>
            <c:numRef>
              <c:f>'canales virtual AGOSTO'!$H$10:$H$13</c:f>
              <c:numCache>
                <c:formatCode>0%</c:formatCode>
                <c:ptCount val="4"/>
                <c:pt idx="0">
                  <c:v>0.97399999999999998</c:v>
                </c:pt>
                <c:pt idx="1">
                  <c:v>2.5899999999999999E-2</c:v>
                </c:pt>
                <c:pt idx="2">
                  <c:v>1</c:v>
                </c:pt>
              </c:numCache>
            </c:numRef>
          </c:val>
          <c:extLst>
            <c:ext xmlns:c16="http://schemas.microsoft.com/office/drawing/2014/chart" uri="{C3380CC4-5D6E-409C-BE32-E72D297353CC}">
              <c16:uniqueId val="{00000001-DD80-46E0-8EB9-A088F294E255}"/>
            </c:ext>
          </c:extLst>
        </c:ser>
        <c:dLbls>
          <c:showLegendKey val="0"/>
          <c:showVal val="1"/>
          <c:showCatName val="0"/>
          <c:showSerName val="0"/>
          <c:showPercent val="0"/>
          <c:showBubbleSize val="0"/>
        </c:dLbls>
        <c:gapWidth val="150"/>
        <c:shape val="box"/>
        <c:axId val="1243318576"/>
        <c:axId val="1243329456"/>
        <c:axId val="1391380032"/>
      </c:bar3DChart>
      <c:catAx>
        <c:axId val="124331857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243329456"/>
        <c:crosses val="autoZero"/>
        <c:auto val="1"/>
        <c:lblAlgn val="ctr"/>
        <c:lblOffset val="100"/>
        <c:noMultiLvlLbl val="0"/>
      </c:catAx>
      <c:valAx>
        <c:axId val="12433294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243318576"/>
        <c:crosses val="autoZero"/>
        <c:crossBetween val="between"/>
      </c:valAx>
      <c:serAx>
        <c:axId val="1391380032"/>
        <c:scaling>
          <c:orientation val="minMax"/>
        </c:scaling>
        <c:delete val="0"/>
        <c:axPos val="b"/>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243329456"/>
        <c:crosses val="autoZero"/>
      </c:ser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s-CO"/>
              <a:t>LINEA MOVIL 3103310083   </a:t>
            </a:r>
          </a:p>
        </c:rich>
      </c:tx>
      <c:layout>
        <c:manualLayout>
          <c:xMode val="edge"/>
          <c:yMode val="edge"/>
          <c:x val="0.12455418207058794"/>
          <c:y val="1.8518518518518517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s-CO"/>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'canales de comunicacion '!$G$9</c:f>
              <c:strCache>
                <c:ptCount val="1"/>
                <c:pt idx="0">
                  <c:v>CANTIDAD</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'canales de comunicacion '!$F$10:$F$13</c:f>
              <c:strCache>
                <c:ptCount val="4"/>
                <c:pt idx="0">
                  <c:v>LLAMADAS RECIBIDAS</c:v>
                </c:pt>
                <c:pt idx="1">
                  <c:v>LLAMADAS REALIZADAS</c:v>
                </c:pt>
                <c:pt idx="2">
                  <c:v>LLAMADAS PERDIDAS</c:v>
                </c:pt>
                <c:pt idx="3">
                  <c:v>TOTAL DE LLAMADAS</c:v>
                </c:pt>
              </c:strCache>
            </c:strRef>
          </c:cat>
          <c:val>
            <c:numRef>
              <c:f>'canales de comunicacion '!$G$10:$G$13</c:f>
              <c:numCache>
                <c:formatCode>General</c:formatCode>
                <c:ptCount val="4"/>
                <c:pt idx="0">
                  <c:v>34</c:v>
                </c:pt>
                <c:pt idx="1">
                  <c:v>39</c:v>
                </c:pt>
                <c:pt idx="2">
                  <c:v>14</c:v>
                </c:pt>
                <c:pt idx="3">
                  <c:v>87</c:v>
                </c:pt>
              </c:numCache>
            </c:numRef>
          </c:val>
          <c:extLst>
            <c:ext xmlns:c16="http://schemas.microsoft.com/office/drawing/2014/chart" uri="{C3380CC4-5D6E-409C-BE32-E72D297353CC}">
              <c16:uniqueId val="{00000000-EDD8-4725-996A-17567FC59464}"/>
            </c:ext>
          </c:extLst>
        </c:ser>
        <c:ser>
          <c:idx val="1"/>
          <c:order val="1"/>
          <c:tx>
            <c:strRef>
              <c:f>'canales de comunicacion '!$H$9</c:f>
              <c:strCache>
                <c:ptCount val="1"/>
                <c:pt idx="0">
                  <c:v>PORCENTAJE </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'canales de comunicacion '!$F$10:$F$13</c:f>
              <c:strCache>
                <c:ptCount val="4"/>
                <c:pt idx="0">
                  <c:v>LLAMADAS RECIBIDAS</c:v>
                </c:pt>
                <c:pt idx="1">
                  <c:v>LLAMADAS REALIZADAS</c:v>
                </c:pt>
                <c:pt idx="2">
                  <c:v>LLAMADAS PERDIDAS</c:v>
                </c:pt>
                <c:pt idx="3">
                  <c:v>TOTAL DE LLAMADAS</c:v>
                </c:pt>
              </c:strCache>
            </c:strRef>
          </c:cat>
          <c:val>
            <c:numRef>
              <c:f>'canales de comunicacion '!$H$10:$H$13</c:f>
              <c:numCache>
                <c:formatCode>0%</c:formatCode>
                <c:ptCount val="4"/>
                <c:pt idx="0">
                  <c:v>0.39080459770114945</c:v>
                </c:pt>
                <c:pt idx="1">
                  <c:v>0.44827586206896552</c:v>
                </c:pt>
                <c:pt idx="2">
                  <c:v>0.16091954022988506</c:v>
                </c:pt>
                <c:pt idx="3">
                  <c:v>1</c:v>
                </c:pt>
              </c:numCache>
            </c:numRef>
          </c:val>
          <c:extLst>
            <c:ext xmlns:c16="http://schemas.microsoft.com/office/drawing/2014/chart" uri="{C3380CC4-5D6E-409C-BE32-E72D297353CC}">
              <c16:uniqueId val="{00000001-EDD8-4725-996A-17567FC59464}"/>
            </c:ext>
          </c:extLst>
        </c:ser>
        <c:dLbls>
          <c:showLegendKey val="0"/>
          <c:showVal val="1"/>
          <c:showCatName val="0"/>
          <c:showSerName val="0"/>
          <c:showPercent val="0"/>
          <c:showBubbleSize val="0"/>
        </c:dLbls>
        <c:gapWidth val="150"/>
        <c:shape val="box"/>
        <c:axId val="1243316944"/>
        <c:axId val="1243331088"/>
        <c:axId val="1351592320"/>
      </c:bar3DChart>
      <c:catAx>
        <c:axId val="124331694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243331088"/>
        <c:crosses val="autoZero"/>
        <c:auto val="1"/>
        <c:lblAlgn val="ctr"/>
        <c:lblOffset val="100"/>
        <c:noMultiLvlLbl val="0"/>
      </c:catAx>
      <c:valAx>
        <c:axId val="1243331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243316944"/>
        <c:crosses val="autoZero"/>
        <c:crossBetween val="between"/>
      </c:valAx>
      <c:serAx>
        <c:axId val="1351592320"/>
        <c:scaling>
          <c:orientation val="minMax"/>
        </c:scaling>
        <c:delete val="0"/>
        <c:axPos val="b"/>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243331088"/>
        <c:crosses val="autoZero"/>
      </c:ser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r>
              <a:rPr lang="es-CO" dirty="0"/>
              <a:t>TIPOS DE PQRSD CANAL PRESENCIAL</a:t>
            </a:r>
          </a:p>
        </c:rich>
      </c:tx>
      <c:layout>
        <c:manualLayout>
          <c:xMode val="edge"/>
          <c:yMode val="edge"/>
          <c:x val="0.25416532030050892"/>
          <c:y val="0.10841242393442188"/>
        </c:manualLayout>
      </c:layout>
      <c:overlay val="0"/>
      <c:spPr>
        <a:noFill/>
        <a:ln>
          <a:noFill/>
        </a:ln>
        <a:effectLst/>
      </c:spPr>
      <c:txPr>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endParaRPr lang="es-CO"/>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2055988735401969E-2"/>
          <c:y val="7.0640732722066474E-2"/>
          <c:w val="0.85575523610334536"/>
          <c:h val="0.75348202616009341"/>
        </c:manualLayout>
      </c:layout>
      <c:bar3DChart>
        <c:barDir val="col"/>
        <c:grouping val="standard"/>
        <c:varyColors val="0"/>
        <c:ser>
          <c:idx val="0"/>
          <c:order val="0"/>
          <c:tx>
            <c:strRef>
              <c:f>'tipos pqrs AGOSTO 2019'!$G$9</c:f>
              <c:strCache>
                <c:ptCount val="1"/>
                <c:pt idx="0">
                  <c:v>CANTIDAD</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'tipos pqrs AGOSTO 2019'!$F$10:$F$16</c:f>
              <c:strCache>
                <c:ptCount val="7"/>
                <c:pt idx="0">
                  <c:v>PETICIONES</c:v>
                </c:pt>
                <c:pt idx="1">
                  <c:v>QUEJAS </c:v>
                </c:pt>
                <c:pt idx="2">
                  <c:v>RECLAMOS</c:v>
                </c:pt>
                <c:pt idx="3">
                  <c:v>SUGERENCIAS </c:v>
                </c:pt>
                <c:pt idx="4">
                  <c:v>DENUNCIAS</c:v>
                </c:pt>
                <c:pt idx="5">
                  <c:v>OTROS</c:v>
                </c:pt>
                <c:pt idx="6">
                  <c:v>TOTAL</c:v>
                </c:pt>
              </c:strCache>
            </c:strRef>
          </c:cat>
          <c:val>
            <c:numRef>
              <c:f>'tipos pqrs AGOSTO 2019'!$G$10:$G$16</c:f>
              <c:numCache>
                <c:formatCode>General</c:formatCode>
                <c:ptCount val="7"/>
                <c:pt idx="0">
                  <c:v>203</c:v>
                </c:pt>
                <c:pt idx="1">
                  <c:v>1</c:v>
                </c:pt>
                <c:pt idx="2">
                  <c:v>0</c:v>
                </c:pt>
                <c:pt idx="3">
                  <c:v>0</c:v>
                </c:pt>
                <c:pt idx="4">
                  <c:v>0</c:v>
                </c:pt>
                <c:pt idx="5">
                  <c:v>40</c:v>
                </c:pt>
                <c:pt idx="6">
                  <c:v>244</c:v>
                </c:pt>
              </c:numCache>
            </c:numRef>
          </c:val>
          <c:extLst>
            <c:ext xmlns:c16="http://schemas.microsoft.com/office/drawing/2014/chart" uri="{C3380CC4-5D6E-409C-BE32-E72D297353CC}">
              <c16:uniqueId val="{00000000-3535-4692-A317-410FDA0AD162}"/>
            </c:ext>
          </c:extLst>
        </c:ser>
        <c:ser>
          <c:idx val="1"/>
          <c:order val="1"/>
          <c:tx>
            <c:strRef>
              <c:f>'tipos pqrs AGOSTO 2019'!$H$9</c:f>
              <c:strCache>
                <c:ptCount val="1"/>
                <c:pt idx="0">
                  <c:v>PORCENTAJE </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'tipos pqrs AGOSTO 2019'!$F$10:$F$16</c:f>
              <c:strCache>
                <c:ptCount val="7"/>
                <c:pt idx="0">
                  <c:v>PETICIONES</c:v>
                </c:pt>
                <c:pt idx="1">
                  <c:v>QUEJAS </c:v>
                </c:pt>
                <c:pt idx="2">
                  <c:v>RECLAMOS</c:v>
                </c:pt>
                <c:pt idx="3">
                  <c:v>SUGERENCIAS </c:v>
                </c:pt>
                <c:pt idx="4">
                  <c:v>DENUNCIAS</c:v>
                </c:pt>
                <c:pt idx="5">
                  <c:v>OTROS</c:v>
                </c:pt>
                <c:pt idx="6">
                  <c:v>TOTAL</c:v>
                </c:pt>
              </c:strCache>
            </c:strRef>
          </c:cat>
          <c:val>
            <c:numRef>
              <c:f>'tipos pqrs AGOSTO 2019'!$H$10:$H$16</c:f>
              <c:numCache>
                <c:formatCode>0.0%</c:formatCode>
                <c:ptCount val="7"/>
                <c:pt idx="0" formatCode="0%">
                  <c:v>0.83196721311475408</c:v>
                </c:pt>
                <c:pt idx="1">
                  <c:v>4.0983606557377051E-3</c:v>
                </c:pt>
                <c:pt idx="2">
                  <c:v>0</c:v>
                </c:pt>
                <c:pt idx="3">
                  <c:v>0</c:v>
                </c:pt>
                <c:pt idx="4">
                  <c:v>0</c:v>
                </c:pt>
                <c:pt idx="5" formatCode="0%">
                  <c:v>0.16393442622950818</c:v>
                </c:pt>
                <c:pt idx="6" formatCode="0%">
                  <c:v>1</c:v>
                </c:pt>
              </c:numCache>
            </c:numRef>
          </c:val>
          <c:extLst>
            <c:ext xmlns:c16="http://schemas.microsoft.com/office/drawing/2014/chart" uri="{C3380CC4-5D6E-409C-BE32-E72D297353CC}">
              <c16:uniqueId val="{00000001-3535-4692-A317-410FDA0AD162}"/>
            </c:ext>
          </c:extLst>
        </c:ser>
        <c:dLbls>
          <c:showLegendKey val="0"/>
          <c:showVal val="1"/>
          <c:showCatName val="0"/>
          <c:showSerName val="0"/>
          <c:showPercent val="0"/>
          <c:showBubbleSize val="0"/>
        </c:dLbls>
        <c:gapWidth val="150"/>
        <c:shape val="box"/>
        <c:axId val="1243316400"/>
        <c:axId val="1243328368"/>
        <c:axId val="1352412496"/>
      </c:bar3DChart>
      <c:catAx>
        <c:axId val="124331640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cap="none" spc="0" normalizeH="0" baseline="0">
                <a:solidFill>
                  <a:schemeClr val="tx1">
                    <a:lumMod val="65000"/>
                    <a:lumOff val="35000"/>
                  </a:schemeClr>
                </a:solidFill>
                <a:latin typeface="+mn-lt"/>
                <a:ea typeface="+mn-ea"/>
                <a:cs typeface="+mn-cs"/>
              </a:defRPr>
            </a:pPr>
            <a:endParaRPr lang="es-CO"/>
          </a:p>
        </c:txPr>
        <c:crossAx val="1243328368"/>
        <c:crosses val="autoZero"/>
        <c:auto val="1"/>
        <c:lblAlgn val="ctr"/>
        <c:lblOffset val="100"/>
        <c:noMultiLvlLbl val="0"/>
      </c:catAx>
      <c:valAx>
        <c:axId val="1243328368"/>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243316400"/>
        <c:crosses val="autoZero"/>
        <c:crossBetween val="between"/>
      </c:valAx>
      <c:serAx>
        <c:axId val="1352412496"/>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243328368"/>
        <c:crosses val="autoZero"/>
      </c:serAx>
      <c:spPr>
        <a:noFill/>
        <a:ln>
          <a:noFill/>
        </a:ln>
        <a:effectLst/>
      </c:spPr>
    </c:plotArea>
    <c:legend>
      <c:legendPos val="b"/>
      <c:layout>
        <c:manualLayout>
          <c:xMode val="edge"/>
          <c:yMode val="edge"/>
          <c:x val="0.37788023360244816"/>
          <c:y val="0.82114969190044917"/>
          <c:w val="0.24423953279510366"/>
          <c:h val="6.57899139568344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96">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69EB0BC0-9BA3-46B9-936A-0C4C43B550CF}" type="datetimeFigureOut">
              <a:rPr lang="es-CO" smtClean="0"/>
              <a:t>6/10/2020</a:t>
            </a:fld>
            <a:endParaRPr lang="es-CO"/>
          </a:p>
        </p:txBody>
      </p:sp>
      <p:sp>
        <p:nvSpPr>
          <p:cNvPr id="4" name="Marcador de imagen de diapositiva 3"/>
          <p:cNvSpPr>
            <a:spLocks noGrp="1" noRot="1" noChangeAspect="1"/>
          </p:cNvSpPr>
          <p:nvPr>
            <p:ph type="sldImg" idx="2"/>
          </p:nvPr>
        </p:nvSpPr>
        <p:spPr>
          <a:xfrm>
            <a:off x="1189038" y="1252538"/>
            <a:ext cx="4510087" cy="3381375"/>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B148909F-E698-4822-9125-D2CD0217EB14}" type="slidenum">
              <a:rPr lang="es-CO" smtClean="0"/>
              <a:t>‹Nº›</a:t>
            </a:fld>
            <a:endParaRPr lang="es-CO"/>
          </a:p>
        </p:txBody>
      </p:sp>
    </p:spTree>
    <p:extLst>
      <p:ext uri="{BB962C8B-B14F-4D97-AF65-F5344CB8AC3E}">
        <p14:creationId xmlns:p14="http://schemas.microsoft.com/office/powerpoint/2010/main" val="3978576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B148909F-E698-4822-9125-D2CD0217EB14}" type="slidenum">
              <a:rPr lang="es-CO" smtClean="0"/>
              <a:t>4</a:t>
            </a:fld>
            <a:endParaRPr lang="es-CO"/>
          </a:p>
        </p:txBody>
      </p:sp>
    </p:spTree>
    <p:extLst>
      <p:ext uri="{BB962C8B-B14F-4D97-AF65-F5344CB8AC3E}">
        <p14:creationId xmlns:p14="http://schemas.microsoft.com/office/powerpoint/2010/main" val="3918013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50FB1842-FFE9-409B-8A37-04893FFE368D}" type="datetimeFigureOut">
              <a:rPr lang="es-CO" smtClean="0"/>
              <a:pPr/>
              <a:t>6/10/2020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0FB1842-FFE9-409B-8A37-04893FFE368D}" type="datetimeFigureOut">
              <a:rPr lang="es-CO" smtClean="0"/>
              <a:pPr/>
              <a:t>6/10/2020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9"/>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0FB1842-FFE9-409B-8A37-04893FFE368D}" type="datetimeFigureOut">
              <a:rPr lang="es-CO" smtClean="0"/>
              <a:pPr/>
              <a:t>6/10/2020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0FB1842-FFE9-409B-8A37-04893FFE368D}" type="datetimeFigureOut">
              <a:rPr lang="es-CO" smtClean="0"/>
              <a:pPr/>
              <a:t>6/10/2020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1"/>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0FB1842-FFE9-409B-8A37-04893FFE368D}" type="datetimeFigureOut">
              <a:rPr lang="es-CO" smtClean="0"/>
              <a:pPr/>
              <a:t>6/10/2020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50FB1842-FFE9-409B-8A37-04893FFE368D}" type="datetimeFigureOut">
              <a:rPr lang="es-CO" smtClean="0"/>
              <a:pPr/>
              <a:t>6/10/2020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50FB1842-FFE9-409B-8A37-04893FFE368D}" type="datetimeFigureOut">
              <a:rPr lang="es-CO" smtClean="0"/>
              <a:pPr/>
              <a:t>6/10/2020</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50FB1842-FFE9-409B-8A37-04893FFE368D}" type="datetimeFigureOut">
              <a:rPr lang="es-CO" smtClean="0"/>
              <a:pPr/>
              <a:t>6/10/2020</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0FB1842-FFE9-409B-8A37-04893FFE368D}" type="datetimeFigureOut">
              <a:rPr lang="es-CO" smtClean="0"/>
              <a:pPr/>
              <a:t>6/10/2020</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49"/>
            <a:ext cx="3008313" cy="1162051"/>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0FB1842-FFE9-409B-8A37-04893FFE368D}" type="datetimeFigureOut">
              <a:rPr lang="es-CO" smtClean="0"/>
              <a:pPr/>
              <a:t>6/10/2020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9"/>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0FB1842-FFE9-409B-8A37-04893FFE368D}" type="datetimeFigureOut">
              <a:rPr lang="es-CO" smtClean="0"/>
              <a:pPr/>
              <a:t>6/10/2020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B1842-FFE9-409B-8A37-04893FFE368D}" type="datetimeFigureOut">
              <a:rPr lang="es-CO" smtClean="0"/>
              <a:pPr/>
              <a:t>6/10/2020</a:t>
            </a:fld>
            <a:endParaRPr lang="es-CO"/>
          </a:p>
        </p:txBody>
      </p:sp>
      <p:sp>
        <p:nvSpPr>
          <p:cNvPr id="5" name="4 Marcador de pie de página"/>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8E616C-18FC-48D7-8B7C-FD5B3D61267F}"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notificacionesjudiciales@itp.edu.co"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0" y="548680"/>
            <a:ext cx="9144000" cy="4524315"/>
          </a:xfrm>
          <a:prstGeom prst="rect">
            <a:avLst/>
          </a:prstGeom>
          <a:noFill/>
        </p:spPr>
        <p:txBody>
          <a:bodyPr wrap="square" rtlCol="0">
            <a:spAutoFit/>
          </a:bodyPr>
          <a:lstStyle/>
          <a:p>
            <a:pPr algn="ctr"/>
            <a:r>
              <a:rPr lang="es-CO" dirty="0"/>
              <a:t>OFICINA DE ATENCIÓN AL </a:t>
            </a:r>
            <a:r>
              <a:rPr lang="es-CO" dirty="0" smtClean="0"/>
              <a:t>USUARIO </a:t>
            </a:r>
            <a:r>
              <a:rPr lang="es-CO" dirty="0"/>
              <a:t>INSTITUTO TECNOLÓGICO DEL PUTUMAYO </a:t>
            </a:r>
          </a:p>
          <a:p>
            <a:pPr algn="ctr"/>
            <a:r>
              <a:rPr lang="es-CO" dirty="0"/>
              <a:t>RESOLUCIONES </a:t>
            </a:r>
            <a:r>
              <a:rPr lang="es-CO" dirty="0" err="1"/>
              <a:t>Nros</a:t>
            </a:r>
            <a:r>
              <a:rPr lang="es-CO" dirty="0"/>
              <a:t>. 0316/2015 - 0070/2016 </a:t>
            </a:r>
          </a:p>
          <a:p>
            <a:r>
              <a:rPr lang="es-CO" dirty="0">
                <a:solidFill>
                  <a:schemeClr val="bg1"/>
                </a:solidFill>
              </a:rPr>
              <a:t> </a:t>
            </a:r>
          </a:p>
          <a:p>
            <a:pPr algn="ctr"/>
            <a:endParaRPr lang="es-CO" dirty="0" smtClean="0"/>
          </a:p>
          <a:p>
            <a:pPr algn="ctr"/>
            <a:endParaRPr lang="es-CO" dirty="0"/>
          </a:p>
          <a:p>
            <a:pPr algn="ctr"/>
            <a:endParaRPr lang="es-CO" dirty="0" smtClean="0"/>
          </a:p>
          <a:p>
            <a:pPr algn="ctr"/>
            <a:endParaRPr lang="es-CO" dirty="0"/>
          </a:p>
          <a:p>
            <a:pPr algn="ctr"/>
            <a:endParaRPr lang="es-CO" dirty="0" smtClean="0"/>
          </a:p>
          <a:p>
            <a:pPr algn="ctr"/>
            <a:endParaRPr lang="es-CO" dirty="0"/>
          </a:p>
          <a:p>
            <a:pPr algn="ctr"/>
            <a:endParaRPr lang="es-CO" dirty="0" smtClean="0"/>
          </a:p>
          <a:p>
            <a:pPr algn="ctr"/>
            <a:endParaRPr lang="es-CO" dirty="0"/>
          </a:p>
          <a:p>
            <a:pPr algn="ctr"/>
            <a:endParaRPr lang="es-CO" dirty="0" smtClean="0"/>
          </a:p>
          <a:p>
            <a:pPr algn="ctr"/>
            <a:endParaRPr lang="es-CO" dirty="0"/>
          </a:p>
          <a:p>
            <a:pPr algn="ctr"/>
            <a:endParaRPr lang="es-CO" dirty="0" smtClean="0"/>
          </a:p>
          <a:p>
            <a:pPr algn="ctr"/>
            <a:endParaRPr lang="es-CO" dirty="0"/>
          </a:p>
          <a:p>
            <a:endParaRPr lang="es-CO" dirty="0"/>
          </a:p>
        </p:txBody>
      </p:sp>
      <p:pic>
        <p:nvPicPr>
          <p:cNvPr id="5" name="Imagen 4" descr="web itp.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3808" y="1340768"/>
            <a:ext cx="3429000" cy="3596640"/>
          </a:xfrm>
          <a:prstGeom prst="rect">
            <a:avLst/>
          </a:prstGeom>
        </p:spPr>
      </p:pic>
    </p:spTree>
    <p:extLst>
      <p:ext uri="{BB962C8B-B14F-4D97-AF65-F5344CB8AC3E}">
        <p14:creationId xmlns:p14="http://schemas.microsoft.com/office/powerpoint/2010/main" val="293403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3"/>
          <p:cNvSpPr txBox="1">
            <a:spLocks/>
          </p:cNvSpPr>
          <p:nvPr/>
        </p:nvSpPr>
        <p:spPr>
          <a:xfrm>
            <a:off x="395536" y="1340768"/>
            <a:ext cx="8494943" cy="4105739"/>
          </a:xfrm>
          <a:prstGeom prst="rect">
            <a:avLst/>
          </a:prstGeom>
        </p:spPr>
        <p:txBody>
          <a:bodyPr wrap="square">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es-CO" sz="1600" b="1" dirty="0" smtClean="0"/>
          </a:p>
          <a:p>
            <a:pPr marL="0" indent="0" algn="just">
              <a:buFont typeface="Arial" pitchFamily="34" charset="0"/>
              <a:buNone/>
            </a:pPr>
            <a:r>
              <a:rPr lang="es-CO" sz="2400" dirty="0" smtClean="0"/>
              <a:t>En el mes de AGOSTO de 2019, se dio oportuna remisión a las 244 PQRSD, radicadas en la oficina de atención al ciudadano a través del canal presencial, las cuales se direccionaron al personal de las diferentes dependencias administrativas o académicas, los jefes de oficinas, los coordinadores de los grupos internos de trabajo, los docentes y en general, los funcionarios que por delegación se le haya asignado la competencia para decidir, según la materia objeto de la petición, queja, reclamo, sugerencia o denuncia están obligados a responder de manera oportuna dentro de los términos de ley. </a:t>
            </a:r>
            <a:endParaRPr lang="es-CO" sz="2400" dirty="0"/>
          </a:p>
        </p:txBody>
      </p:sp>
      <p:sp>
        <p:nvSpPr>
          <p:cNvPr id="3" name="Título 1"/>
          <p:cNvSpPr txBox="1">
            <a:spLocks/>
          </p:cNvSpPr>
          <p:nvPr/>
        </p:nvSpPr>
        <p:spPr>
          <a:xfrm>
            <a:off x="528207" y="836712"/>
            <a:ext cx="8229600" cy="72008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1800" b="1" dirty="0" smtClean="0"/>
              <a:t>OPORTUNIDAD DE REDIRECCIONAMIENTO A LAS PQRSD</a:t>
            </a:r>
            <a:r>
              <a:rPr lang="es-CO" sz="4000" b="1" dirty="0" smtClean="0"/>
              <a:t/>
            </a:r>
            <a:br>
              <a:rPr lang="es-CO" sz="4000" b="1" dirty="0" smtClean="0"/>
            </a:br>
            <a:endParaRPr lang="es-CO" sz="4000" dirty="0"/>
          </a:p>
        </p:txBody>
      </p:sp>
    </p:spTree>
    <p:extLst>
      <p:ext uri="{BB962C8B-B14F-4D97-AF65-F5344CB8AC3E}">
        <p14:creationId xmlns:p14="http://schemas.microsoft.com/office/powerpoint/2010/main" val="725598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LOGO 2.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0806" y="3429000"/>
            <a:ext cx="3672408" cy="1610970"/>
          </a:xfrm>
          <a:prstGeom prst="rect">
            <a:avLst/>
          </a:prstGeom>
        </p:spPr>
      </p:pic>
      <p:sp>
        <p:nvSpPr>
          <p:cNvPr id="5" name="CuadroTexto 4"/>
          <p:cNvSpPr txBox="1"/>
          <p:nvPr/>
        </p:nvSpPr>
        <p:spPr>
          <a:xfrm>
            <a:off x="2267744" y="1499300"/>
            <a:ext cx="4838533" cy="1569660"/>
          </a:xfrm>
          <a:prstGeom prst="rect">
            <a:avLst/>
          </a:prstGeom>
          <a:noFill/>
        </p:spPr>
        <p:txBody>
          <a:bodyPr wrap="square" rtlCol="0">
            <a:spAutoFit/>
          </a:bodyPr>
          <a:lstStyle/>
          <a:p>
            <a:pPr algn="ctr"/>
            <a:r>
              <a:rPr lang="es-ES" sz="9600" b="1" dirty="0" smtClean="0"/>
              <a:t>GRACIAS </a:t>
            </a:r>
            <a:endParaRPr lang="es-CO" sz="9600" b="1" dirty="0"/>
          </a:p>
        </p:txBody>
      </p:sp>
    </p:spTree>
    <p:extLst>
      <p:ext uri="{BB962C8B-B14F-4D97-AF65-F5344CB8AC3E}">
        <p14:creationId xmlns:p14="http://schemas.microsoft.com/office/powerpoint/2010/main" val="1704964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043608" y="836712"/>
            <a:ext cx="6912768" cy="5909310"/>
          </a:xfrm>
          <a:prstGeom prst="rect">
            <a:avLst/>
          </a:prstGeom>
          <a:noFill/>
        </p:spPr>
        <p:txBody>
          <a:bodyPr wrap="square" rtlCol="0">
            <a:spAutoFit/>
          </a:bodyPr>
          <a:lstStyle/>
          <a:p>
            <a:pPr algn="ctr"/>
            <a:r>
              <a:rPr lang="es-CO" dirty="0" smtClean="0"/>
              <a:t>Rector</a:t>
            </a:r>
          </a:p>
          <a:p>
            <a:pPr algn="ctr"/>
            <a:r>
              <a:rPr lang="es-CO" dirty="0" smtClean="0"/>
              <a:t>Miguel </a:t>
            </a:r>
            <a:r>
              <a:rPr lang="es-CO" dirty="0" err="1" smtClean="0"/>
              <a:t>Angel</a:t>
            </a:r>
            <a:r>
              <a:rPr lang="es-CO" dirty="0" smtClean="0"/>
              <a:t> </a:t>
            </a:r>
            <a:r>
              <a:rPr lang="es-CO" dirty="0" err="1" smtClean="0"/>
              <a:t>Canchala</a:t>
            </a:r>
            <a:r>
              <a:rPr lang="es-CO" dirty="0" smtClean="0"/>
              <a:t> Delgado</a:t>
            </a:r>
          </a:p>
          <a:p>
            <a:pPr algn="ctr"/>
            <a:r>
              <a:rPr lang="es-CO" dirty="0" smtClean="0"/>
              <a:t>Rector (e)</a:t>
            </a:r>
          </a:p>
          <a:p>
            <a:pPr algn="ctr"/>
            <a:endParaRPr lang="es-CO" dirty="0" smtClean="0"/>
          </a:p>
          <a:p>
            <a:pPr algn="ctr"/>
            <a:r>
              <a:rPr lang="es-CO" dirty="0" smtClean="0"/>
              <a:t>Vicerrectoría Administrativa </a:t>
            </a:r>
          </a:p>
          <a:p>
            <a:pPr algn="ctr"/>
            <a:r>
              <a:rPr lang="es-CO" dirty="0" smtClean="0"/>
              <a:t>Octavio Castaño </a:t>
            </a:r>
            <a:r>
              <a:rPr lang="es-CO" dirty="0" err="1" smtClean="0"/>
              <a:t>Artunduaga</a:t>
            </a:r>
            <a:endParaRPr lang="es-CO" dirty="0" smtClean="0"/>
          </a:p>
          <a:p>
            <a:pPr algn="ctr"/>
            <a:r>
              <a:rPr lang="es-CO" dirty="0" smtClean="0"/>
              <a:t>Vicerrector Administrativo</a:t>
            </a:r>
          </a:p>
          <a:p>
            <a:pPr algn="ctr"/>
            <a:endParaRPr lang="es-CO" dirty="0"/>
          </a:p>
          <a:p>
            <a:pPr algn="ctr"/>
            <a:r>
              <a:rPr lang="es-CO" dirty="0"/>
              <a:t>Oficina de </a:t>
            </a:r>
            <a:r>
              <a:rPr lang="es-CO" dirty="0" smtClean="0"/>
              <a:t>Atención al Ciudadano </a:t>
            </a:r>
            <a:endParaRPr lang="es-CO" dirty="0"/>
          </a:p>
          <a:p>
            <a:pPr algn="ctr"/>
            <a:r>
              <a:rPr lang="es-CO" dirty="0" smtClean="0"/>
              <a:t>Responsable Martha Judith Pérez</a:t>
            </a:r>
          </a:p>
          <a:p>
            <a:pPr algn="ctr"/>
            <a:r>
              <a:rPr lang="es-CO" dirty="0" smtClean="0"/>
              <a:t>Apoyo a Vicerrectoría Administrativa</a:t>
            </a:r>
          </a:p>
          <a:p>
            <a:pPr algn="ctr"/>
            <a:endParaRPr lang="es-CO" dirty="0"/>
          </a:p>
          <a:p>
            <a:pPr algn="ctr"/>
            <a:r>
              <a:rPr lang="es-CO" dirty="0" smtClean="0"/>
              <a:t>Documento Elaborado por: </a:t>
            </a:r>
            <a:r>
              <a:rPr lang="es-CO" dirty="0" err="1" smtClean="0"/>
              <a:t>Brigitte</a:t>
            </a:r>
            <a:r>
              <a:rPr lang="es-CO" dirty="0" smtClean="0"/>
              <a:t> </a:t>
            </a:r>
            <a:r>
              <a:rPr lang="es-CO" dirty="0" err="1" smtClean="0"/>
              <a:t>Karolina</a:t>
            </a:r>
            <a:r>
              <a:rPr lang="es-CO" dirty="0" smtClean="0"/>
              <a:t> Aguirre </a:t>
            </a:r>
            <a:r>
              <a:rPr lang="es-CO" dirty="0" err="1" smtClean="0"/>
              <a:t>Liñeiro</a:t>
            </a:r>
            <a:endParaRPr lang="es-CO" dirty="0" smtClean="0"/>
          </a:p>
          <a:p>
            <a:pPr algn="ctr"/>
            <a:r>
              <a:rPr lang="es-CO" dirty="0" smtClean="0"/>
              <a:t>Apoyo </a:t>
            </a:r>
            <a:r>
              <a:rPr lang="es-CO" dirty="0"/>
              <a:t>a </a:t>
            </a:r>
            <a:r>
              <a:rPr lang="es-CO" dirty="0" smtClean="0"/>
              <a:t>Vicerrectoría Académica</a:t>
            </a:r>
          </a:p>
          <a:p>
            <a:pPr algn="ctr"/>
            <a:r>
              <a:rPr lang="es-CO" dirty="0" smtClean="0"/>
              <a:t>Luz Yanuba Cabezas Isaza</a:t>
            </a:r>
          </a:p>
          <a:p>
            <a:pPr algn="ctr"/>
            <a:r>
              <a:rPr lang="es-CO" dirty="0" smtClean="0"/>
              <a:t>Apoyo a Vicerrectoría Administrativa</a:t>
            </a:r>
            <a:endParaRPr lang="es-CO" dirty="0"/>
          </a:p>
          <a:p>
            <a:pPr algn="ctr"/>
            <a:endParaRPr lang="es-CO" dirty="0" smtClean="0"/>
          </a:p>
          <a:p>
            <a:pPr algn="ctr"/>
            <a:endParaRPr lang="es-CO" dirty="0" smtClean="0"/>
          </a:p>
          <a:p>
            <a:pPr algn="ctr"/>
            <a:endParaRPr lang="es-CO" dirty="0"/>
          </a:p>
          <a:p>
            <a:pPr algn="ctr"/>
            <a:endParaRPr lang="es-CO" dirty="0" smtClean="0"/>
          </a:p>
          <a:p>
            <a:pPr algn="ctr"/>
            <a:endParaRPr lang="es-CO" dirty="0"/>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9"/>
            <a:ext cx="8229600" cy="922113"/>
          </a:xfrm>
        </p:spPr>
        <p:txBody>
          <a:bodyPr>
            <a:normAutofit fontScale="90000"/>
          </a:bodyPr>
          <a:lstStyle/>
          <a:p>
            <a:r>
              <a:rPr lang="es-CO" sz="2200" dirty="0"/>
              <a:t/>
            </a:r>
            <a:br>
              <a:rPr lang="es-CO" sz="2200" dirty="0"/>
            </a:br>
            <a:r>
              <a:rPr lang="es-CO" sz="2000" b="1" dirty="0"/>
              <a:t>INFORME MENSUAL DE </a:t>
            </a:r>
            <a:r>
              <a:rPr lang="es-CO" sz="2000" b="1" dirty="0" smtClean="0"/>
              <a:t>PQRSD </a:t>
            </a:r>
            <a:r>
              <a:rPr lang="es-CO" sz="2000" b="1" dirty="0"/>
              <a:t/>
            </a:r>
            <a:br>
              <a:rPr lang="es-CO" sz="2000" b="1" dirty="0"/>
            </a:br>
            <a:r>
              <a:rPr lang="es-CO" sz="2000" b="1" dirty="0" smtClean="0"/>
              <a:t>AGOSTO DE 2019</a:t>
            </a:r>
            <a:r>
              <a:rPr lang="es-CO" sz="2000" dirty="0"/>
              <a:t/>
            </a:r>
            <a:br>
              <a:rPr lang="es-CO" sz="2000" dirty="0"/>
            </a:br>
            <a:endParaRPr lang="es-CO" sz="2000" dirty="0"/>
          </a:p>
        </p:txBody>
      </p:sp>
      <p:sp>
        <p:nvSpPr>
          <p:cNvPr id="4" name="Marcador de contenido 2"/>
          <p:cNvSpPr>
            <a:spLocks noGrp="1"/>
          </p:cNvSpPr>
          <p:nvPr>
            <p:ph idx="1"/>
          </p:nvPr>
        </p:nvSpPr>
        <p:spPr>
          <a:xfrm>
            <a:off x="605823" y="1051720"/>
            <a:ext cx="7884876" cy="242239"/>
          </a:xfrm>
        </p:spPr>
        <p:txBody>
          <a:bodyPr>
            <a:noAutofit/>
          </a:bodyPr>
          <a:lstStyle/>
          <a:p>
            <a:pPr marL="0" indent="0" algn="ctr">
              <a:buNone/>
            </a:pPr>
            <a:r>
              <a:rPr lang="es-CO" sz="1200" b="1" dirty="0" smtClean="0"/>
              <a:t>TOTAL PQRSD RECIBIDAS </a:t>
            </a:r>
            <a:r>
              <a:rPr lang="es-CO" sz="1200" b="1" dirty="0"/>
              <a:t>POR LA </a:t>
            </a:r>
            <a:r>
              <a:rPr lang="es-CO" sz="1200" b="1" dirty="0" smtClean="0"/>
              <a:t>OFICINA: </a:t>
            </a:r>
            <a:r>
              <a:rPr lang="es-CO" sz="1400" dirty="0">
                <a:solidFill>
                  <a:srgbClr val="FF0000"/>
                </a:solidFill>
              </a:rPr>
              <a:t/>
            </a:r>
            <a:br>
              <a:rPr lang="es-CO" sz="1400" dirty="0">
                <a:solidFill>
                  <a:srgbClr val="FF0000"/>
                </a:solidFill>
              </a:rPr>
            </a:br>
            <a:endParaRPr lang="es-CO" sz="1400" dirty="0" smtClean="0">
              <a:solidFill>
                <a:srgbClr val="FF0000"/>
              </a:solidFill>
            </a:endParaRPr>
          </a:p>
          <a:p>
            <a:pPr marL="0" indent="0" algn="ctr">
              <a:buNone/>
            </a:pPr>
            <a:endParaRPr lang="es-CO" sz="1400" dirty="0" smtClean="0"/>
          </a:p>
          <a:p>
            <a:pPr marL="0" indent="0" algn="ctr">
              <a:buNone/>
            </a:pPr>
            <a:endParaRPr lang="es-CO" sz="1400" dirty="0"/>
          </a:p>
          <a:p>
            <a:pPr marL="0" indent="0" algn="ctr">
              <a:buNone/>
            </a:pPr>
            <a:endParaRPr lang="es-CO" sz="1400" dirty="0"/>
          </a:p>
          <a:p>
            <a:pPr marL="0" indent="0" algn="just">
              <a:buNone/>
            </a:pPr>
            <a:endParaRPr lang="es-CO" sz="1400" dirty="0" smtClean="0"/>
          </a:p>
          <a:p>
            <a:pPr marL="0" indent="0" algn="just">
              <a:buNone/>
            </a:pPr>
            <a:endParaRPr lang="es-CO" sz="1200" dirty="0"/>
          </a:p>
          <a:p>
            <a:pPr marL="0" indent="0" algn="just">
              <a:buNone/>
            </a:pPr>
            <a:endParaRPr lang="es-CO" sz="1400" dirty="0" smtClean="0"/>
          </a:p>
          <a:p>
            <a:pPr marL="0" indent="0" algn="just">
              <a:buNone/>
            </a:pPr>
            <a:endParaRPr lang="es-CO" sz="1400" dirty="0" smtClean="0"/>
          </a:p>
          <a:p>
            <a:pPr marL="0" indent="0" algn="just">
              <a:buNone/>
            </a:pPr>
            <a:endParaRPr lang="es-CO" sz="1400" dirty="0"/>
          </a:p>
          <a:p>
            <a:pPr marL="0" indent="0" algn="just">
              <a:buNone/>
            </a:pPr>
            <a:endParaRPr lang="es-CO" sz="1400" dirty="0" smtClean="0"/>
          </a:p>
          <a:p>
            <a:pPr marL="0" indent="0" algn="just">
              <a:buNone/>
            </a:pPr>
            <a:endParaRPr lang="es-CO" sz="1400" dirty="0" smtClean="0"/>
          </a:p>
          <a:p>
            <a:pPr marL="0" indent="0" algn="just">
              <a:buNone/>
            </a:pPr>
            <a:endParaRPr lang="es-CO" sz="1600" dirty="0" smtClean="0"/>
          </a:p>
          <a:p>
            <a:pPr marL="0" indent="0" algn="just">
              <a:buNone/>
            </a:pPr>
            <a:endParaRPr lang="es-CO" dirty="0"/>
          </a:p>
          <a:p>
            <a:pPr marL="0" indent="0" algn="just">
              <a:buNone/>
            </a:pPr>
            <a:endParaRPr lang="es-CO" dirty="0" smtClean="0"/>
          </a:p>
          <a:p>
            <a:pPr marL="0" indent="0" algn="just">
              <a:buNone/>
            </a:pPr>
            <a:endParaRPr lang="es-CO" dirty="0"/>
          </a:p>
          <a:p>
            <a:pPr marL="0" indent="0" algn="just">
              <a:buNone/>
            </a:pPr>
            <a:endParaRPr lang="es-CO" dirty="0" smtClean="0"/>
          </a:p>
          <a:p>
            <a:pPr marL="0" indent="0" algn="just">
              <a:buNone/>
            </a:pPr>
            <a:endParaRPr lang="es-CO" dirty="0"/>
          </a:p>
          <a:p>
            <a:pPr marL="0" indent="0" algn="just">
              <a:buNone/>
            </a:pPr>
            <a:endParaRPr lang="es-CO" dirty="0" smtClean="0"/>
          </a:p>
          <a:p>
            <a:pPr marL="0" indent="0" algn="just">
              <a:buNone/>
            </a:pPr>
            <a:endParaRPr lang="es-CO" dirty="0"/>
          </a:p>
          <a:p>
            <a:pPr marL="0" indent="0" algn="just">
              <a:buNone/>
            </a:pPr>
            <a:endParaRPr lang="es-CO" dirty="0" smtClean="0"/>
          </a:p>
          <a:p>
            <a:pPr marL="0" indent="0" algn="just">
              <a:buNone/>
            </a:pPr>
            <a:endParaRPr lang="es-CO" sz="1400" dirty="0"/>
          </a:p>
          <a:p>
            <a:pPr marL="0" indent="0" algn="just">
              <a:buNone/>
            </a:pPr>
            <a:endParaRPr lang="es-CO" sz="1400" dirty="0" smtClean="0"/>
          </a:p>
          <a:p>
            <a:pPr marL="0" indent="0" algn="just">
              <a:buNone/>
            </a:pPr>
            <a:endParaRPr lang="es-CO" sz="1400" dirty="0"/>
          </a:p>
          <a:p>
            <a:pPr marL="0" indent="0" algn="just">
              <a:buNone/>
            </a:pPr>
            <a:endParaRPr lang="es-CO" sz="1400" i="1" dirty="0"/>
          </a:p>
          <a:p>
            <a:pPr marL="0" indent="0" algn="just">
              <a:buNone/>
            </a:pPr>
            <a:endParaRPr lang="es-CO" sz="1400" dirty="0">
              <a:solidFill>
                <a:srgbClr val="FF0000"/>
              </a:solidFill>
            </a:endParaRPr>
          </a:p>
        </p:txBody>
      </p:sp>
      <p:sp>
        <p:nvSpPr>
          <p:cNvPr id="3" name="Rectángulo 2"/>
          <p:cNvSpPr/>
          <p:nvPr/>
        </p:nvSpPr>
        <p:spPr>
          <a:xfrm>
            <a:off x="287524" y="4502802"/>
            <a:ext cx="8568952" cy="1015663"/>
          </a:xfrm>
          <a:prstGeom prst="rect">
            <a:avLst/>
          </a:prstGeom>
        </p:spPr>
        <p:txBody>
          <a:bodyPr wrap="square">
            <a:spAutoFit/>
          </a:bodyPr>
          <a:lstStyle/>
          <a:p>
            <a:pPr algn="just"/>
            <a:r>
              <a:rPr lang="es-CO" sz="1500" dirty="0"/>
              <a:t>A través de la oficina de atención al ciudadano en el mes de </a:t>
            </a:r>
            <a:r>
              <a:rPr lang="es-CO" sz="1500" dirty="0" smtClean="0"/>
              <a:t>Agosto </a:t>
            </a:r>
            <a:r>
              <a:rPr lang="es-CO" sz="1500" dirty="0"/>
              <a:t>de 2019 se recibieron </a:t>
            </a:r>
            <a:r>
              <a:rPr lang="es-CO" sz="1500" dirty="0" smtClean="0"/>
              <a:t>243</a:t>
            </a:r>
            <a:r>
              <a:rPr lang="es-CO" sz="1500" dirty="0" smtClean="0">
                <a:solidFill>
                  <a:srgbClr val="FF0000"/>
                </a:solidFill>
              </a:rPr>
              <a:t> </a:t>
            </a:r>
            <a:r>
              <a:rPr lang="es-CO" sz="1500" dirty="0"/>
              <a:t>requerimientos por el canal de atención presencial, </a:t>
            </a:r>
            <a:r>
              <a:rPr lang="es-CO" sz="1500" dirty="0" smtClean="0"/>
              <a:t>161 </a:t>
            </a:r>
            <a:r>
              <a:rPr lang="es-CO" sz="1500" dirty="0"/>
              <a:t>por el canal virtual y </a:t>
            </a:r>
            <a:r>
              <a:rPr lang="es-CO" sz="1500" dirty="0" smtClean="0"/>
              <a:t>73 </a:t>
            </a:r>
            <a:r>
              <a:rPr lang="es-CO" sz="1500" dirty="0"/>
              <a:t>a través del canal telefónico, para un total </a:t>
            </a:r>
            <a:r>
              <a:rPr lang="es-CO" sz="1500" dirty="0" smtClean="0"/>
              <a:t>de 478  PQRSD</a:t>
            </a:r>
            <a:r>
              <a:rPr lang="es-CO" sz="1500" dirty="0"/>
              <a:t>,  garantizando el registro del 100% de las PQRSD recibidas en el canal presencial y el oportuno redireccionamiento a las dependencias competentes para el tramite pertinente.</a:t>
            </a:r>
          </a:p>
        </p:txBody>
      </p:sp>
      <p:graphicFrame>
        <p:nvGraphicFramePr>
          <p:cNvPr id="6" name="Gráfico 5"/>
          <p:cNvGraphicFramePr>
            <a:graphicFrameLocks/>
          </p:cNvGraphicFramePr>
          <p:nvPr>
            <p:extLst>
              <p:ext uri="{D42A27DB-BD31-4B8C-83A1-F6EECF244321}">
                <p14:modId xmlns:p14="http://schemas.microsoft.com/office/powerpoint/2010/main" val="3176115972"/>
              </p:ext>
            </p:extLst>
          </p:nvPr>
        </p:nvGraphicFramePr>
        <p:xfrm>
          <a:off x="1400249" y="1210551"/>
          <a:ext cx="6296024" cy="34575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87173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1520" y="404664"/>
            <a:ext cx="8640960" cy="2169063"/>
          </a:xfrm>
        </p:spPr>
        <p:txBody>
          <a:bodyPr>
            <a:noAutofit/>
          </a:bodyPr>
          <a:lstStyle/>
          <a:p>
            <a:pPr marL="0" indent="0" algn="just">
              <a:buNone/>
            </a:pPr>
            <a:r>
              <a:rPr lang="es-CO" sz="1500" dirty="0" smtClean="0"/>
              <a:t>Los </a:t>
            </a:r>
            <a:r>
              <a:rPr lang="es-CO" sz="1500" dirty="0"/>
              <a:t>correos electrónicos </a:t>
            </a:r>
            <a:r>
              <a:rPr lang="es-CO" sz="1500" u="sng" dirty="0" smtClean="0">
                <a:solidFill>
                  <a:srgbClr val="00B0F0"/>
                </a:solidFill>
              </a:rPr>
              <a:t>atencionalusuario@itp.edu.co</a:t>
            </a:r>
            <a:r>
              <a:rPr lang="es-CO" sz="1500" dirty="0" smtClean="0">
                <a:solidFill>
                  <a:srgbClr val="00B0F0"/>
                </a:solidFill>
              </a:rPr>
              <a:t> </a:t>
            </a:r>
            <a:r>
              <a:rPr lang="es-CO" sz="1500" dirty="0"/>
              <a:t>y  </a:t>
            </a:r>
            <a:r>
              <a:rPr lang="es-CO" sz="1500" dirty="0">
                <a:hlinkClick r:id="rId3"/>
              </a:rPr>
              <a:t>notificacionesjudiciales@itp.edu.co</a:t>
            </a:r>
            <a:r>
              <a:rPr lang="es-CO" sz="1500" dirty="0"/>
              <a:t> , se encuentra activo las 24 horas, no obstante las peticiones, quejas, reclamos y notificaciones enviadas por estos medios se gestionan en horas y días </a:t>
            </a:r>
            <a:r>
              <a:rPr lang="es-CO" sz="1500" dirty="0" smtClean="0"/>
              <a:t>hábiles, una </a:t>
            </a:r>
            <a:r>
              <a:rPr lang="es-CO" sz="1500" dirty="0"/>
              <a:t>vez </a:t>
            </a:r>
            <a:r>
              <a:rPr lang="es-CO" sz="1500" dirty="0" smtClean="0"/>
              <a:t>verificado  </a:t>
            </a:r>
            <a:r>
              <a:rPr lang="es-CO" sz="1500" dirty="0"/>
              <a:t>se constató que en el mes de </a:t>
            </a:r>
            <a:r>
              <a:rPr lang="es-CO" sz="1500" dirty="0" smtClean="0"/>
              <a:t>agosto  </a:t>
            </a:r>
            <a:r>
              <a:rPr lang="es-CO" sz="1500" dirty="0"/>
              <a:t>de </a:t>
            </a:r>
            <a:r>
              <a:rPr lang="es-CO" sz="1500" dirty="0" smtClean="0"/>
              <a:t>2019 a través del correo de notificaciones se recibieron cuatro (04) requerimientos y/o notificaciones,  y al correo de atención al usuario llegaron ciento cincuenta y siete (157) PQRSD, por </a:t>
            </a:r>
            <a:r>
              <a:rPr lang="es-CO" sz="1500" dirty="0"/>
              <a:t>la línea móvil </a:t>
            </a:r>
            <a:r>
              <a:rPr lang="es-CO" sz="1500" dirty="0" smtClean="0"/>
              <a:t>3103310083 </a:t>
            </a:r>
            <a:r>
              <a:rPr lang="es-CO" sz="1500" dirty="0"/>
              <a:t>de atención al ciudadano </a:t>
            </a:r>
            <a:r>
              <a:rPr lang="es-CO" sz="1500" dirty="0" smtClean="0"/>
              <a:t>se atendieron setenta y tres (10) llamadas entre realizadas y recibidas, dónde </a:t>
            </a:r>
            <a:r>
              <a:rPr lang="es-CO" sz="1500" dirty="0"/>
              <a:t>se brindó información tendiente a la oferta </a:t>
            </a:r>
            <a:r>
              <a:rPr lang="es-CO" sz="1500" dirty="0" smtClean="0"/>
              <a:t>académica, fechas de matriculas, valores de pago para diferentes tramites Institucionales, información de respuestas a solicitudes, información para contactar a otras dependencias y </a:t>
            </a:r>
            <a:r>
              <a:rPr lang="es-CO" sz="1500" dirty="0"/>
              <a:t>orientación sobre temas y servicios que son competencia del ITP.    </a:t>
            </a:r>
          </a:p>
          <a:p>
            <a:pPr marL="0" indent="0" algn="ctr">
              <a:buNone/>
            </a:pPr>
            <a:endParaRPr lang="es-CO" sz="800" dirty="0" smtClean="0"/>
          </a:p>
          <a:p>
            <a:pPr marL="0" indent="0" algn="just">
              <a:buNone/>
            </a:pPr>
            <a:endParaRPr lang="es-CO" sz="600" dirty="0"/>
          </a:p>
          <a:p>
            <a:pPr marL="0" indent="0" algn="just">
              <a:buNone/>
            </a:pPr>
            <a:endParaRPr lang="es-CO" sz="600" dirty="0"/>
          </a:p>
          <a:p>
            <a:pPr marL="0" indent="0" algn="just">
              <a:buNone/>
            </a:pPr>
            <a:endParaRPr lang="es-CO" sz="600" dirty="0" smtClean="0"/>
          </a:p>
          <a:p>
            <a:pPr marL="0" indent="0" algn="just">
              <a:buNone/>
            </a:pPr>
            <a:endParaRPr lang="es-CO" sz="600" dirty="0"/>
          </a:p>
          <a:p>
            <a:pPr marL="0" indent="0" algn="just">
              <a:buNone/>
            </a:pPr>
            <a:endParaRPr lang="es-CO" sz="600" dirty="0" smtClean="0"/>
          </a:p>
          <a:p>
            <a:pPr marL="0" indent="0" algn="just">
              <a:buNone/>
            </a:pPr>
            <a:endParaRPr lang="es-CO" sz="600" dirty="0" smtClean="0"/>
          </a:p>
          <a:p>
            <a:pPr marL="0" indent="0" algn="just">
              <a:buNone/>
            </a:pPr>
            <a:endParaRPr lang="es-CO" sz="600" dirty="0"/>
          </a:p>
          <a:p>
            <a:pPr marL="0" indent="0" algn="just">
              <a:buNone/>
            </a:pPr>
            <a:endParaRPr lang="es-CO" sz="600" dirty="0" smtClean="0"/>
          </a:p>
          <a:p>
            <a:pPr marL="0" indent="0" algn="just">
              <a:buNone/>
            </a:pPr>
            <a:endParaRPr lang="es-CO" sz="600" dirty="0" smtClean="0"/>
          </a:p>
          <a:p>
            <a:pPr marL="0" indent="0" algn="just">
              <a:buNone/>
            </a:pPr>
            <a:endParaRPr lang="es-CO" sz="600" dirty="0" smtClean="0"/>
          </a:p>
          <a:p>
            <a:pPr marL="0" indent="0" algn="just">
              <a:buNone/>
            </a:pPr>
            <a:endParaRPr lang="es-CO" sz="600" dirty="0"/>
          </a:p>
          <a:p>
            <a:pPr marL="0" indent="0" algn="just">
              <a:buNone/>
            </a:pPr>
            <a:endParaRPr lang="es-CO" sz="600" dirty="0" smtClean="0"/>
          </a:p>
          <a:p>
            <a:pPr marL="0" indent="0" algn="just">
              <a:buNone/>
            </a:pPr>
            <a:endParaRPr lang="es-CO" sz="600" dirty="0"/>
          </a:p>
          <a:p>
            <a:pPr marL="0" indent="0" algn="just">
              <a:buNone/>
            </a:pPr>
            <a:endParaRPr lang="es-CO" sz="600" dirty="0" smtClean="0"/>
          </a:p>
          <a:p>
            <a:pPr marL="0" indent="0" algn="just">
              <a:buNone/>
            </a:pPr>
            <a:endParaRPr lang="es-CO" sz="600" dirty="0"/>
          </a:p>
          <a:p>
            <a:pPr marL="0" indent="0" algn="just">
              <a:buNone/>
            </a:pPr>
            <a:endParaRPr lang="es-CO" sz="600" dirty="0" smtClean="0"/>
          </a:p>
          <a:p>
            <a:pPr marL="0" indent="0" algn="just">
              <a:buNone/>
            </a:pPr>
            <a:endParaRPr lang="es-CO" sz="600" dirty="0"/>
          </a:p>
          <a:p>
            <a:pPr marL="0" indent="0" algn="just">
              <a:buNone/>
            </a:pPr>
            <a:endParaRPr lang="es-CO" sz="600" dirty="0" smtClean="0"/>
          </a:p>
        </p:txBody>
      </p:sp>
      <p:graphicFrame>
        <p:nvGraphicFramePr>
          <p:cNvPr id="5" name="Gráfico 4"/>
          <p:cNvGraphicFramePr>
            <a:graphicFrameLocks/>
          </p:cNvGraphicFramePr>
          <p:nvPr>
            <p:extLst>
              <p:ext uri="{D42A27DB-BD31-4B8C-83A1-F6EECF244321}">
                <p14:modId xmlns:p14="http://schemas.microsoft.com/office/powerpoint/2010/main" val="4061479564"/>
              </p:ext>
            </p:extLst>
          </p:nvPr>
        </p:nvGraphicFramePr>
        <p:xfrm>
          <a:off x="1" y="2492896"/>
          <a:ext cx="5004047" cy="321852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Gráfico 5"/>
          <p:cNvGraphicFramePr>
            <a:graphicFrameLocks/>
          </p:cNvGraphicFramePr>
          <p:nvPr>
            <p:extLst>
              <p:ext uri="{D42A27DB-BD31-4B8C-83A1-F6EECF244321}">
                <p14:modId xmlns:p14="http://schemas.microsoft.com/office/powerpoint/2010/main" val="3818528373"/>
              </p:ext>
            </p:extLst>
          </p:nvPr>
        </p:nvGraphicFramePr>
        <p:xfrm>
          <a:off x="5004048" y="2492896"/>
          <a:ext cx="4020593" cy="295232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011503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0930"/>
            <a:ext cx="8229600" cy="666080"/>
          </a:xfrm>
        </p:spPr>
        <p:txBody>
          <a:bodyPr>
            <a:normAutofit/>
          </a:bodyPr>
          <a:lstStyle/>
          <a:p>
            <a:r>
              <a:rPr lang="es-CO" sz="2000" dirty="0" smtClean="0"/>
              <a:t>TIPOLOGÍA O MODALIDADES  </a:t>
            </a:r>
            <a:endParaRPr lang="es-CO" sz="2000" dirty="0"/>
          </a:p>
        </p:txBody>
      </p:sp>
      <p:sp>
        <p:nvSpPr>
          <p:cNvPr id="3" name="Marcador de contenido 2"/>
          <p:cNvSpPr>
            <a:spLocks noGrp="1"/>
          </p:cNvSpPr>
          <p:nvPr>
            <p:ph idx="1"/>
          </p:nvPr>
        </p:nvSpPr>
        <p:spPr>
          <a:xfrm>
            <a:off x="429934" y="1033990"/>
            <a:ext cx="8229600" cy="4483241"/>
          </a:xfrm>
        </p:spPr>
        <p:txBody>
          <a:bodyPr>
            <a:normAutofit/>
          </a:bodyPr>
          <a:lstStyle/>
          <a:p>
            <a:pPr marL="0" indent="0" algn="just">
              <a:buNone/>
            </a:pPr>
            <a:r>
              <a:rPr lang="es-CO" sz="1400" dirty="0"/>
              <a:t>Para interpretar y aplicar el tipo de solicitudes recibidas se tendrán en cuenta las siguientes definiciones: Peticiones; Quejas; Reclamos; Sugerencias y Denuncias, de acuerdo a la Resolución </a:t>
            </a:r>
            <a:r>
              <a:rPr lang="es-CO" sz="1400" dirty="0" smtClean="0"/>
              <a:t>No.0070/2016.</a:t>
            </a:r>
          </a:p>
          <a:p>
            <a:pPr marL="0" indent="0" algn="ctr">
              <a:buNone/>
            </a:pPr>
            <a:endParaRPr lang="es-CO" sz="1400" dirty="0" smtClean="0"/>
          </a:p>
          <a:p>
            <a:pPr marL="0" indent="0" algn="ctr">
              <a:buNone/>
            </a:pPr>
            <a:r>
              <a:rPr lang="es-CO" sz="1400" dirty="0" smtClean="0"/>
              <a:t>PQRSD RECIBIDOS POR EL CANAL PRESENCIAL</a:t>
            </a:r>
          </a:p>
          <a:p>
            <a:pPr marL="0" indent="0" algn="ctr">
              <a:buNone/>
            </a:pPr>
            <a:endParaRPr lang="es-CO" sz="1400" dirty="0" smtClean="0"/>
          </a:p>
          <a:p>
            <a:pPr marL="0" indent="0" algn="ctr">
              <a:buNone/>
            </a:pPr>
            <a:endParaRPr lang="es-CO" sz="1400" dirty="0"/>
          </a:p>
          <a:p>
            <a:pPr marL="0" indent="0" algn="just">
              <a:buNone/>
            </a:pPr>
            <a:endParaRPr lang="es-CO" sz="7200" dirty="0"/>
          </a:p>
          <a:p>
            <a:pPr marL="0" indent="0" algn="ctr">
              <a:buNone/>
            </a:pPr>
            <a:endParaRPr lang="es-ES" sz="1200" dirty="0" smtClean="0"/>
          </a:p>
          <a:p>
            <a:pPr marL="0" indent="0" algn="ctr">
              <a:buNone/>
            </a:pPr>
            <a:endParaRPr lang="es-ES" sz="1200" dirty="0"/>
          </a:p>
          <a:p>
            <a:pPr marL="0" indent="0" algn="ctr">
              <a:buNone/>
            </a:pPr>
            <a:endParaRPr lang="es-ES" sz="1200" dirty="0" smtClean="0"/>
          </a:p>
          <a:p>
            <a:pPr marL="0" indent="0" algn="ctr">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p>
          <a:p>
            <a:pPr marL="0" indent="0" algn="just">
              <a:buNone/>
            </a:pPr>
            <a:endParaRPr lang="es-CO" sz="7200" dirty="0" smtClean="0"/>
          </a:p>
          <a:p>
            <a:pPr marL="0" indent="0" algn="just">
              <a:buNone/>
            </a:pPr>
            <a:endParaRPr lang="es-CO" sz="7200" dirty="0" smtClean="0"/>
          </a:p>
        </p:txBody>
      </p:sp>
      <p:graphicFrame>
        <p:nvGraphicFramePr>
          <p:cNvPr id="5" name="Tabla 4"/>
          <p:cNvGraphicFramePr>
            <a:graphicFrameLocks noGrp="1"/>
          </p:cNvGraphicFramePr>
          <p:nvPr>
            <p:extLst>
              <p:ext uri="{D42A27DB-BD31-4B8C-83A1-F6EECF244321}">
                <p14:modId xmlns:p14="http://schemas.microsoft.com/office/powerpoint/2010/main" val="3732482757"/>
              </p:ext>
            </p:extLst>
          </p:nvPr>
        </p:nvGraphicFramePr>
        <p:xfrm>
          <a:off x="2139950" y="2204864"/>
          <a:ext cx="4864100" cy="2505075"/>
        </p:xfrm>
        <a:graphic>
          <a:graphicData uri="http://schemas.openxmlformats.org/drawingml/2006/table">
            <a:tbl>
              <a:tblPr>
                <a:tableStyleId>{16D9F66E-5EB9-4882-86FB-DCBF35E3C3E4}</a:tableStyleId>
              </a:tblPr>
              <a:tblGrid>
                <a:gridCol w="1865682">
                  <a:extLst>
                    <a:ext uri="{9D8B030D-6E8A-4147-A177-3AD203B41FA5}">
                      <a16:colId xmlns:a16="http://schemas.microsoft.com/office/drawing/2014/main" val="1620492943"/>
                    </a:ext>
                  </a:extLst>
                </a:gridCol>
                <a:gridCol w="1475412">
                  <a:extLst>
                    <a:ext uri="{9D8B030D-6E8A-4147-A177-3AD203B41FA5}">
                      <a16:colId xmlns:a16="http://schemas.microsoft.com/office/drawing/2014/main" val="4066279140"/>
                    </a:ext>
                  </a:extLst>
                </a:gridCol>
                <a:gridCol w="1523006">
                  <a:extLst>
                    <a:ext uri="{9D8B030D-6E8A-4147-A177-3AD203B41FA5}">
                      <a16:colId xmlns:a16="http://schemas.microsoft.com/office/drawing/2014/main" val="2514442925"/>
                    </a:ext>
                  </a:extLst>
                </a:gridCol>
              </a:tblGrid>
              <a:tr h="304800">
                <a:tc>
                  <a:txBody>
                    <a:bodyPr/>
                    <a:lstStyle/>
                    <a:p>
                      <a:pPr algn="ctr" rtl="0" fontAlgn="ctr"/>
                      <a:r>
                        <a:rPr lang="es-CO" sz="1800" u="none" strike="noStrike" dirty="0">
                          <a:effectLst/>
                        </a:rPr>
                        <a:t>TIPO DE PQRS</a:t>
                      </a:r>
                      <a:endParaRPr lang="es-CO" sz="18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rtl="0" fontAlgn="ctr"/>
                      <a:r>
                        <a:rPr lang="es-CO" sz="1800" u="none" strike="noStrike">
                          <a:effectLst/>
                        </a:rPr>
                        <a:t>CANTIDAD</a:t>
                      </a:r>
                      <a:endParaRPr lang="es-CO" sz="1800" b="1" i="0" u="none" strike="noStrike">
                        <a:solidFill>
                          <a:srgbClr val="FFFFFF"/>
                        </a:solidFill>
                        <a:effectLst/>
                        <a:latin typeface="Calibri" panose="020F0502020204030204" pitchFamily="34" charset="0"/>
                      </a:endParaRPr>
                    </a:p>
                  </a:txBody>
                  <a:tcPr marL="9525" marR="9525" marT="9525" marB="0" anchor="ctr"/>
                </a:tc>
                <a:tc>
                  <a:txBody>
                    <a:bodyPr/>
                    <a:lstStyle/>
                    <a:p>
                      <a:pPr algn="ctr" rtl="0" fontAlgn="ctr"/>
                      <a:r>
                        <a:rPr lang="es-CO" sz="1800" u="none" strike="noStrike">
                          <a:effectLst/>
                        </a:rPr>
                        <a:t>PORCENTAJE </a:t>
                      </a:r>
                      <a:endParaRPr lang="es-CO" sz="1800" b="1" i="0" u="none" strike="noStrike">
                        <a:solidFill>
                          <a:srgbClr val="FFFFFF"/>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24566953"/>
                  </a:ext>
                </a:extLst>
              </a:tr>
              <a:tr h="314325">
                <a:tc>
                  <a:txBody>
                    <a:bodyPr/>
                    <a:lstStyle/>
                    <a:p>
                      <a:pPr algn="l" rtl="0" fontAlgn="ctr"/>
                      <a:r>
                        <a:rPr lang="es-CO" sz="1800" u="none" strike="noStrike">
                          <a:effectLst/>
                        </a:rPr>
                        <a:t>PETICIONES</a:t>
                      </a:r>
                      <a:endParaRPr lang="es-CO"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s-CO" sz="1800" u="none" strike="noStrike">
                          <a:effectLst/>
                        </a:rPr>
                        <a:t>203</a:t>
                      </a:r>
                      <a:endParaRPr lang="es-CO" sz="18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t"/>
                      <a:r>
                        <a:rPr lang="es-CO" sz="1800" u="none" strike="noStrike">
                          <a:effectLst/>
                        </a:rPr>
                        <a:t>83%</a:t>
                      </a:r>
                      <a:endParaRPr lang="es-CO" sz="18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91689771"/>
                  </a:ext>
                </a:extLst>
              </a:tr>
              <a:tr h="314325">
                <a:tc>
                  <a:txBody>
                    <a:bodyPr/>
                    <a:lstStyle/>
                    <a:p>
                      <a:pPr algn="l" rtl="0" fontAlgn="ctr"/>
                      <a:r>
                        <a:rPr lang="es-CO" sz="1800" u="none" strike="noStrike">
                          <a:effectLst/>
                        </a:rPr>
                        <a:t>QUEJAS </a:t>
                      </a:r>
                      <a:endParaRPr lang="es-CO"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t"/>
                      <a:r>
                        <a:rPr lang="es-CO" sz="1800" u="none" strike="noStrike">
                          <a:effectLst/>
                        </a:rPr>
                        <a:t>1</a:t>
                      </a:r>
                      <a:endParaRPr lang="es-CO" sz="18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es-CO" sz="1800" u="none" strike="noStrike">
                          <a:effectLst/>
                        </a:rPr>
                        <a:t>0,4%</a:t>
                      </a:r>
                      <a:endParaRPr lang="es-CO" sz="18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94733251"/>
                  </a:ext>
                </a:extLst>
              </a:tr>
              <a:tr h="314325">
                <a:tc>
                  <a:txBody>
                    <a:bodyPr/>
                    <a:lstStyle/>
                    <a:p>
                      <a:pPr algn="l" rtl="0" fontAlgn="ctr"/>
                      <a:r>
                        <a:rPr lang="es-CO" sz="1800" u="none" strike="noStrike">
                          <a:effectLst/>
                        </a:rPr>
                        <a:t>RECLAMOS</a:t>
                      </a:r>
                      <a:endParaRPr lang="es-CO"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t"/>
                      <a:r>
                        <a:rPr lang="es-CO" sz="1800" u="none" strike="noStrike">
                          <a:effectLst/>
                        </a:rPr>
                        <a:t>0</a:t>
                      </a:r>
                      <a:endParaRPr lang="es-CO" sz="18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es-CO" sz="1800" u="none" strike="noStrike">
                          <a:effectLst/>
                        </a:rPr>
                        <a:t>0,0%</a:t>
                      </a:r>
                      <a:endParaRPr lang="es-CO" sz="18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316123253"/>
                  </a:ext>
                </a:extLst>
              </a:tr>
              <a:tr h="314325">
                <a:tc>
                  <a:txBody>
                    <a:bodyPr/>
                    <a:lstStyle/>
                    <a:p>
                      <a:pPr algn="l" rtl="0" fontAlgn="ctr"/>
                      <a:r>
                        <a:rPr lang="es-CO" sz="1800" u="none" strike="noStrike">
                          <a:effectLst/>
                        </a:rPr>
                        <a:t>SUGERENCIAS </a:t>
                      </a:r>
                      <a:endParaRPr lang="es-CO"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t"/>
                      <a:r>
                        <a:rPr lang="es-CO" sz="1800" u="none" strike="noStrike">
                          <a:effectLst/>
                        </a:rPr>
                        <a:t>0</a:t>
                      </a:r>
                      <a:endParaRPr lang="es-CO" sz="18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es-CO" sz="1800" u="none" strike="noStrike">
                          <a:effectLst/>
                        </a:rPr>
                        <a:t>0,0%</a:t>
                      </a:r>
                      <a:endParaRPr lang="es-CO" sz="18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2952100108"/>
                  </a:ext>
                </a:extLst>
              </a:tr>
              <a:tr h="314325">
                <a:tc>
                  <a:txBody>
                    <a:bodyPr/>
                    <a:lstStyle/>
                    <a:p>
                      <a:pPr algn="l" rtl="0" fontAlgn="ctr"/>
                      <a:r>
                        <a:rPr lang="es-CO" sz="1800" u="none" strike="noStrike">
                          <a:effectLst/>
                        </a:rPr>
                        <a:t>DENUNCIAS</a:t>
                      </a:r>
                      <a:endParaRPr lang="es-CO"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s-CO" sz="1800" u="none" strike="noStrike">
                          <a:effectLst/>
                        </a:rPr>
                        <a:t>0</a:t>
                      </a:r>
                      <a:endParaRPr lang="es-CO" sz="18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t"/>
                      <a:r>
                        <a:rPr lang="es-CO" sz="1800" u="none" strike="noStrike">
                          <a:effectLst/>
                        </a:rPr>
                        <a:t>0,0%</a:t>
                      </a:r>
                      <a:endParaRPr lang="es-CO" sz="18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4241184229"/>
                  </a:ext>
                </a:extLst>
              </a:tr>
              <a:tr h="314325">
                <a:tc>
                  <a:txBody>
                    <a:bodyPr/>
                    <a:lstStyle/>
                    <a:p>
                      <a:pPr algn="l" rtl="0" fontAlgn="ctr"/>
                      <a:r>
                        <a:rPr lang="es-CO" sz="1800" u="none" strike="noStrike">
                          <a:effectLst/>
                        </a:rPr>
                        <a:t>OTROS</a:t>
                      </a:r>
                      <a:endParaRPr lang="es-CO"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s-CO" sz="1800" u="none" strike="noStrike">
                          <a:effectLst/>
                        </a:rPr>
                        <a:t>40</a:t>
                      </a:r>
                      <a:endParaRPr lang="es-CO" sz="18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t"/>
                      <a:r>
                        <a:rPr lang="es-CO" sz="1800" u="none" strike="noStrike">
                          <a:effectLst/>
                        </a:rPr>
                        <a:t>16%</a:t>
                      </a:r>
                      <a:endParaRPr lang="es-CO" sz="18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2508229854"/>
                  </a:ext>
                </a:extLst>
              </a:tr>
              <a:tr h="314325">
                <a:tc>
                  <a:txBody>
                    <a:bodyPr/>
                    <a:lstStyle/>
                    <a:p>
                      <a:pPr algn="l" rtl="0" fontAlgn="ctr"/>
                      <a:r>
                        <a:rPr lang="es-CO" sz="1800" u="none" strike="noStrike">
                          <a:effectLst/>
                        </a:rPr>
                        <a:t>TOTAL</a:t>
                      </a:r>
                      <a:endParaRPr lang="es-CO"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s-CO" sz="1800" u="none" strike="noStrike">
                          <a:effectLst/>
                        </a:rPr>
                        <a:t>244</a:t>
                      </a:r>
                      <a:endParaRPr lang="es-CO" sz="18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t"/>
                      <a:r>
                        <a:rPr lang="es-CO" sz="1800" u="none" strike="noStrike" dirty="0">
                          <a:effectLst/>
                        </a:rPr>
                        <a:t>100%</a:t>
                      </a:r>
                      <a:endParaRPr lang="es-CO" sz="18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483494471"/>
                  </a:ext>
                </a:extLst>
              </a:tr>
            </a:tbl>
          </a:graphicData>
        </a:graphic>
      </p:graphicFrame>
    </p:spTree>
    <p:extLst>
      <p:ext uri="{BB962C8B-B14F-4D97-AF65-F5344CB8AC3E}">
        <p14:creationId xmlns:p14="http://schemas.microsoft.com/office/powerpoint/2010/main" val="2739579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a:spLocks noGrp="1"/>
          </p:cNvSpPr>
          <p:nvPr>
            <p:ph idx="1"/>
          </p:nvPr>
        </p:nvSpPr>
        <p:spPr>
          <a:xfrm>
            <a:off x="179512" y="2852936"/>
            <a:ext cx="8640960" cy="2592288"/>
          </a:xfrm>
        </p:spPr>
        <p:txBody>
          <a:bodyPr>
            <a:noAutofit/>
          </a:bodyPr>
          <a:lstStyle/>
          <a:p>
            <a:pPr marL="265113" indent="-265113" algn="just">
              <a:buFont typeface="Wingdings" panose="05000000000000000000" pitchFamily="2" charset="2"/>
              <a:buChar char="v"/>
            </a:pPr>
            <a:r>
              <a:rPr lang="es-CO" sz="1400" dirty="0" smtClean="0">
                <a:latin typeface="+mj-lt"/>
              </a:rPr>
              <a:t>Durante el mes de agosto de 2019 la tipología más representativa fue las peticiones de interés particular con 203 solicitudes correspondiente al 83%,</a:t>
            </a:r>
            <a:r>
              <a:rPr lang="es-CO" sz="1400" dirty="0" smtClean="0">
                <a:solidFill>
                  <a:srgbClr val="FF0000"/>
                </a:solidFill>
                <a:latin typeface="+mj-lt"/>
              </a:rPr>
              <a:t> </a:t>
            </a:r>
            <a:r>
              <a:rPr lang="es-CO" sz="1400" dirty="0" smtClean="0">
                <a:latin typeface="+mj-lt"/>
              </a:rPr>
              <a:t>el cual contempló diversos temas tales como </a:t>
            </a:r>
            <a:r>
              <a:rPr lang="es-CO" sz="1400" dirty="0" smtClean="0"/>
              <a:t>solicitud devolución de documentación, solicitud aplazamiento especialización tecnológica, solicitud de homologación, solicitud revisión de cámaras, solicitud cambio de programa académico, solicitud de aplazamiento de semestre, descuento de nomina, modificación nota de primer semestre , derecho de petición- solicitud certificados laborales, cesión de derechos de matricula, solicitud de créditos adicionales, solicitud de reingreso, solicitud de examen de validación por suficiencia, solicitud reunión docentes hora catedra, solicitud de empalme- capacitación , derecho de petición, solicitud cursar materias, solicitud  asignación carga académica, solicitud de informacion por segunda vez, solicitud de reintegro convenio no. 321-2012, solicitud de practicantes en fundeyaco, tercera sesión comité proyecto de vida de responsabilidad penal, solicitud cambio de jornada académica, solicitud inscripción de materias y asistencia a reunión, solicitud de habilitación, solicitud de informacion- contraloría general, solicitud de descuento para pago de matricula , solicitud revisión de malla curricular, derecho de petición.</a:t>
            </a:r>
            <a:endParaRPr lang="es-CO" sz="1400" dirty="0" smtClean="0">
              <a:latin typeface="+mj-lt"/>
            </a:endParaRPr>
          </a:p>
        </p:txBody>
      </p:sp>
      <p:graphicFrame>
        <p:nvGraphicFramePr>
          <p:cNvPr id="4" name="Gráfico 3"/>
          <p:cNvGraphicFramePr>
            <a:graphicFrameLocks/>
          </p:cNvGraphicFramePr>
          <p:nvPr>
            <p:extLst>
              <p:ext uri="{D42A27DB-BD31-4B8C-83A1-F6EECF244321}">
                <p14:modId xmlns:p14="http://schemas.microsoft.com/office/powerpoint/2010/main" val="2194212253"/>
              </p:ext>
            </p:extLst>
          </p:nvPr>
        </p:nvGraphicFramePr>
        <p:xfrm>
          <a:off x="1132904" y="-99392"/>
          <a:ext cx="6734176" cy="32575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83132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6312" y="548680"/>
            <a:ext cx="8229600" cy="4525963"/>
          </a:xfrm>
        </p:spPr>
        <p:txBody>
          <a:bodyPr>
            <a:normAutofit fontScale="55000" lnSpcReduction="20000"/>
          </a:bodyPr>
          <a:lstStyle/>
          <a:p>
            <a:pPr algn="just"/>
            <a:r>
              <a:rPr lang="es-CO" sz="2900" dirty="0" smtClean="0"/>
              <a:t>solicitud revisión de malla curricular, derecho de petición, solicitud para corrección de nota, solicitud inscripción de materias con prerrequisito, solicitud corregir el concepto del objeto del contrato, solicitud ajuste al incentivo de capacitación, perdida de recibo de consignación, solicitud de certificación laboral, solicitud de apoyo para practicas empresariales, </a:t>
            </a:r>
            <a:r>
              <a:rPr lang="es-CO" sz="2900" dirty="0" err="1" smtClean="0"/>
              <a:t>pqr</a:t>
            </a:r>
            <a:r>
              <a:rPr lang="es-CO" sz="2900" dirty="0" smtClean="0"/>
              <a:t> por asuntos varios, solicitud de autorización para realizar una modalidad de grado en el presente semestre, solicitud de ampliación pago de matricula, derecho de petición, solicitud de participación, acompañamiento y apoyo logístico proyecto putumayo expresa, solicitud de permiso para cursar espacios académicos, solicitud autorización de materia contabilidad de economía solidaria, solicitud de prorroga para cumplir 100% entrega de los bienes, solicitud para conservar un salón de clases, solicitud asignación docente hora catedra, solicitud auxilio de transporte y manutención comisión de nivelación </a:t>
            </a:r>
            <a:r>
              <a:rPr lang="es-CO" sz="2900" dirty="0" err="1" smtClean="0"/>
              <a:t>ittu</a:t>
            </a:r>
            <a:r>
              <a:rPr lang="es-CO" sz="2900" dirty="0" smtClean="0"/>
              <a:t>, solicitud de autorización para dar de bajas unos bienes, solicitud valor contable de bienes, vacantes para practicas empresariales, solicitud de copia de trabajo de grado, solicitud de excluir registro de materia, solicitud de préstamo colchonetas, contestación oficio </a:t>
            </a:r>
            <a:r>
              <a:rPr lang="es-CO" sz="2900" dirty="0" err="1" smtClean="0"/>
              <a:t>rec</a:t>
            </a:r>
            <a:r>
              <a:rPr lang="es-CO" sz="2900" dirty="0" smtClean="0"/>
              <a:t>- 020 agosto 2019, relación de pago hora catedra- periodo académico 2019ª, renuncia al proyecto de investigación egresados, reiteración de la solicitud de informe de ejecución de la estampilla- cámara de representantes, solicitud de traslado de sede, solicitud de colaboración, solicitud de aplazamiento en el proceso de elección docente ante el consejo directivo, solicitud cambio de intensidad horaria, solicitud de extensión de pasantía en </a:t>
            </a:r>
            <a:r>
              <a:rPr lang="es-CO" sz="2900" dirty="0" err="1" smtClean="0"/>
              <a:t>wwf</a:t>
            </a:r>
            <a:r>
              <a:rPr lang="es-CO" sz="2900" dirty="0" smtClean="0"/>
              <a:t>, solicitud para realzar tala y suspensión de servicio de energía, solicitud pago de inscripción de las selecciones de futbol sala, solicitud préstamo de carpas</a:t>
            </a:r>
          </a:p>
          <a:p>
            <a:endParaRPr lang="es-CO" dirty="0"/>
          </a:p>
        </p:txBody>
      </p:sp>
    </p:spTree>
    <p:extLst>
      <p:ext uri="{BB962C8B-B14F-4D97-AF65-F5344CB8AC3E}">
        <p14:creationId xmlns:p14="http://schemas.microsoft.com/office/powerpoint/2010/main" val="1367318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a:spLocks noGrp="1"/>
          </p:cNvSpPr>
          <p:nvPr>
            <p:ph idx="1"/>
          </p:nvPr>
        </p:nvSpPr>
        <p:spPr>
          <a:xfrm>
            <a:off x="-97700" y="1844824"/>
            <a:ext cx="9324528" cy="2520280"/>
          </a:xfrm>
        </p:spPr>
        <p:txBody>
          <a:bodyPr>
            <a:noAutofit/>
          </a:bodyPr>
          <a:lstStyle/>
          <a:p>
            <a:pPr algn="just">
              <a:buFont typeface="Wingdings" panose="05000000000000000000" pitchFamily="2" charset="2"/>
              <a:buChar char="q"/>
            </a:pPr>
            <a:r>
              <a:rPr lang="es-CO" sz="1600" dirty="0" smtClean="0">
                <a:latin typeface="Calibri" panose="020F0502020204030204" pitchFamily="34" charset="0"/>
              </a:rPr>
              <a:t>Otros (40) equivalente al 16%,  que hace </a:t>
            </a:r>
            <a:r>
              <a:rPr lang="es-CO" sz="1600" dirty="0">
                <a:latin typeface="Calibri" panose="020F0502020204030204" pitchFamily="34" charset="0"/>
              </a:rPr>
              <a:t>referencia </a:t>
            </a:r>
            <a:r>
              <a:rPr lang="es-CO" sz="1600" dirty="0" smtClean="0">
                <a:latin typeface="Calibri" panose="020F0502020204030204" pitchFamily="34" charset="0"/>
              </a:rPr>
              <a:t>a Reportes</a:t>
            </a:r>
          </a:p>
          <a:p>
            <a:r>
              <a:rPr lang="es-CO" sz="1400" dirty="0" smtClean="0"/>
              <a:t>Apertura </a:t>
            </a:r>
            <a:r>
              <a:rPr lang="es-CO" sz="1400" dirty="0"/>
              <a:t>de convenios empresariales, notificación por aviso resolución no. 0933-2019, remisión copia del acuerdo 17 del 29 de julio, reporte de estudiantes beneficiarios de cupos financiados, reporte transferencia de recursos, invitación al comité territorial de justicia transicional municipal, derecho de petición, invitación taller metodología de implementación del teletrabajo, requerimiento solicitud de actualización en el registro público de carrera administrativa, entrega de factura de venta, invitación audiencia pública garantía derechos primera infancia, resolución no. 0001778 de devolución y/o compensación-  Dian, información personal, cobro administrativo coactivo no. 011 de 2019, invitación reunión de la subcomisión de concertación de políticas salariales y laborales, conciliaciones de giros pendientes de cierre, propuesta técnica y económica para realizar mantenimiento a una celda, respuesta a oficio, vacantes para prácticas empresariales, medida cautelar de embargo, requerimiento comunicación 2019er-208500, renuncia horas cátedras, respuesta a requerimiento put2019er017185, entrega de copia informe final de trabajo de grado, designación responsable convenio </a:t>
            </a:r>
            <a:r>
              <a:rPr lang="es-CO" sz="1400" dirty="0" err="1"/>
              <a:t>udes</a:t>
            </a:r>
            <a:r>
              <a:rPr lang="es-CO" sz="1400" dirty="0"/>
              <a:t> /ITP, propuesta servicios pasadía, denuncia por intento de robo y acoso en instalaciones ITP, información para su conocimiento- secretaria de salud dptal, invitación socialización propuesta plan de desarrollo forestal del departamento del putumayo, respuesta a solicitud de visita académica al relleno sanitario, documento subsanación, informe de hechos, contestación oficio rec-0269, selección abreviada por subasta inversa presencial no pd-sub-001-2019, proceso no itp-pd-sub-001-2019</a:t>
            </a:r>
          </a:p>
        </p:txBody>
      </p:sp>
      <p:sp>
        <p:nvSpPr>
          <p:cNvPr id="3" name="Rectángulo 2"/>
          <p:cNvSpPr/>
          <p:nvPr/>
        </p:nvSpPr>
        <p:spPr>
          <a:xfrm>
            <a:off x="136072" y="476672"/>
            <a:ext cx="8856984" cy="830997"/>
          </a:xfrm>
          <a:prstGeom prst="rect">
            <a:avLst/>
          </a:prstGeom>
        </p:spPr>
        <p:txBody>
          <a:bodyPr wrap="square">
            <a:spAutoFit/>
          </a:bodyPr>
          <a:lstStyle/>
          <a:p>
            <a:pPr algn="just"/>
            <a:endParaRPr lang="es-CO" sz="1600" dirty="0" smtClean="0">
              <a:latin typeface="Calibri" panose="020F0502020204030204" pitchFamily="34" charset="0"/>
            </a:endParaRPr>
          </a:p>
          <a:p>
            <a:pPr marL="285750" indent="-285750" algn="just">
              <a:buFont typeface="Wingdings" panose="05000000000000000000" pitchFamily="2" charset="2"/>
              <a:buChar char="q"/>
            </a:pPr>
            <a:r>
              <a:rPr lang="es-CO" sz="1600" dirty="0">
                <a:latin typeface="Calibri" panose="020F0502020204030204" pitchFamily="34" charset="0"/>
              </a:rPr>
              <a:t>Una (1) Queja que corresponde al </a:t>
            </a:r>
            <a:r>
              <a:rPr lang="es-CO" sz="1600" dirty="0" smtClean="0">
                <a:latin typeface="Calibri" panose="020F0502020204030204" pitchFamily="34" charset="0"/>
              </a:rPr>
              <a:t>0,4 </a:t>
            </a:r>
            <a:r>
              <a:rPr lang="es-CO" sz="1600" dirty="0">
                <a:latin typeface="Calibri" panose="020F0502020204030204" pitchFamily="34" charset="0"/>
              </a:rPr>
              <a:t>% que fue presentada por </a:t>
            </a:r>
            <a:r>
              <a:rPr lang="es-CO" sz="1600" dirty="0" smtClean="0">
                <a:latin typeface="Calibri" panose="020F0502020204030204" pitchFamily="34" charset="0"/>
              </a:rPr>
              <a:t> la docente Liliana </a:t>
            </a:r>
            <a:r>
              <a:rPr lang="es-CO" sz="1600" dirty="0" err="1" smtClean="0">
                <a:latin typeface="Calibri" panose="020F0502020204030204" pitchFamily="34" charset="0"/>
              </a:rPr>
              <a:t>Maria</a:t>
            </a:r>
            <a:r>
              <a:rPr lang="es-CO" sz="1600" dirty="0" smtClean="0">
                <a:latin typeface="Calibri" panose="020F0502020204030204" pitchFamily="34" charset="0"/>
              </a:rPr>
              <a:t> </a:t>
            </a:r>
            <a:r>
              <a:rPr lang="es-CO" sz="1600" dirty="0" err="1" smtClean="0">
                <a:latin typeface="Calibri" panose="020F0502020204030204" pitchFamily="34" charset="0"/>
              </a:rPr>
              <a:t>Rodriguez</a:t>
            </a:r>
            <a:r>
              <a:rPr lang="es-CO" sz="1600" dirty="0">
                <a:latin typeface="Calibri" panose="020F0502020204030204" pitchFamily="34" charset="0"/>
              </a:rPr>
              <a:t> </a:t>
            </a:r>
            <a:r>
              <a:rPr lang="es-CO" sz="1600" dirty="0" smtClean="0">
                <a:latin typeface="Calibri" panose="020F0502020204030204" pitchFamily="34" charset="0"/>
              </a:rPr>
              <a:t>por pago de horas cátedras</a:t>
            </a:r>
            <a:endParaRPr lang="es-CO" sz="1600" dirty="0">
              <a:latin typeface="Calibri" panose="020F0502020204030204" pitchFamily="34" charset="0"/>
            </a:endParaRPr>
          </a:p>
        </p:txBody>
      </p:sp>
    </p:spTree>
    <p:extLst>
      <p:ext uri="{BB962C8B-B14F-4D97-AF65-F5344CB8AC3E}">
        <p14:creationId xmlns:p14="http://schemas.microsoft.com/office/powerpoint/2010/main" val="1376539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51520" y="764704"/>
            <a:ext cx="8350927" cy="4216539"/>
          </a:xfrm>
          <a:prstGeom prst="rect">
            <a:avLst/>
          </a:prstGeom>
        </p:spPr>
        <p:txBody>
          <a:bodyPr wrap="square">
            <a:spAutoFit/>
          </a:bodyPr>
          <a:lstStyle/>
          <a:p>
            <a:pPr algn="ctr"/>
            <a:r>
              <a:rPr lang="es-CO" sz="1600" b="1" dirty="0" smtClean="0"/>
              <a:t>ACTIVIDADES </a:t>
            </a:r>
            <a:r>
              <a:rPr lang="es-CO" sz="1600" b="1" dirty="0"/>
              <a:t>REALIZADAS POR LA OFICINA DE ATENCIÓN AL CIUDADANO </a:t>
            </a:r>
            <a:endParaRPr lang="es-CO" sz="1600" b="1" dirty="0" smtClean="0"/>
          </a:p>
          <a:p>
            <a:pPr algn="ctr"/>
            <a:r>
              <a:rPr lang="es-CO" sz="1600" b="1" dirty="0" smtClean="0"/>
              <a:t>AGOSTO   DE 2019.</a:t>
            </a:r>
          </a:p>
          <a:p>
            <a:pPr algn="ctr"/>
            <a:endParaRPr lang="es-CO" sz="1600" b="1" dirty="0"/>
          </a:p>
          <a:p>
            <a:pPr marL="171450" indent="-171450" algn="just">
              <a:buFont typeface="Wingdings" panose="05000000000000000000" pitchFamily="2" charset="2"/>
              <a:buChar char="q"/>
            </a:pPr>
            <a:r>
              <a:rPr lang="es-CO" sz="2000" dirty="0"/>
              <a:t>Se radicaron y direccionaron </a:t>
            </a:r>
            <a:r>
              <a:rPr lang="es-CO" sz="2000" dirty="0" smtClean="0"/>
              <a:t>244 </a:t>
            </a:r>
            <a:r>
              <a:rPr lang="es-CO" sz="2000" dirty="0"/>
              <a:t>PQRSD, registradas en la Oficina de Atención al C</a:t>
            </a:r>
            <a:r>
              <a:rPr lang="es-CO" sz="2000" dirty="0" smtClean="0"/>
              <a:t>iudadano por el canal de atención presencial.</a:t>
            </a:r>
          </a:p>
          <a:p>
            <a:pPr marL="171450" indent="-171450" algn="just">
              <a:buFont typeface="Wingdings" panose="05000000000000000000" pitchFamily="2" charset="2"/>
              <a:buChar char="q"/>
            </a:pPr>
            <a:r>
              <a:rPr lang="es-CO" sz="2000" dirty="0" smtClean="0"/>
              <a:t>Atención </a:t>
            </a:r>
            <a:r>
              <a:rPr lang="es-CO" sz="2000" dirty="0"/>
              <a:t>diaria mediante el mecanismo de servicio al ciudadano brindando información de manera personalizada y se contacta con los responsables de la información de acuerdo con la consulta, en el horario de atención establecido mediante Resolución No. 0070 articulo 13, de 8:00am a 12:00m y de 2:00pm a 6:00pm.    </a:t>
            </a:r>
            <a:endParaRPr lang="es-CO" sz="2000" dirty="0" smtClean="0"/>
          </a:p>
          <a:p>
            <a:pPr marL="171450" indent="-171450" algn="just">
              <a:buFont typeface="Wingdings" panose="05000000000000000000" pitchFamily="2" charset="2"/>
              <a:buChar char="q"/>
            </a:pPr>
            <a:r>
              <a:rPr lang="es-CO" sz="2000" dirty="0" smtClean="0"/>
              <a:t>Escaneo de documentos para diferentes dependencias.</a:t>
            </a:r>
          </a:p>
          <a:p>
            <a:pPr marL="171450" indent="-171450" algn="just">
              <a:buFont typeface="Wingdings" panose="05000000000000000000" pitchFamily="2" charset="2"/>
              <a:buChar char="q"/>
            </a:pPr>
            <a:r>
              <a:rPr lang="es-CO" sz="2000" dirty="0" smtClean="0"/>
              <a:t>Entrega de formatos para tramites financieros a estudiantes que solicitan devolución de recursos económicos.</a:t>
            </a:r>
          </a:p>
          <a:p>
            <a:pPr marL="171450" indent="-171450" algn="just">
              <a:buFont typeface="Wingdings" panose="05000000000000000000" pitchFamily="2" charset="2"/>
              <a:buChar char="q"/>
            </a:pPr>
            <a:r>
              <a:rPr lang="es-CO" sz="2000" dirty="0"/>
              <a:t>Recepción de documentos para firma de rectoría</a:t>
            </a:r>
            <a:r>
              <a:rPr lang="es-CO" sz="2000" dirty="0" smtClean="0"/>
              <a:t>.</a:t>
            </a:r>
            <a:endParaRPr lang="es-CO" sz="2800" dirty="0"/>
          </a:p>
        </p:txBody>
      </p:sp>
    </p:spTree>
    <p:extLst>
      <p:ext uri="{BB962C8B-B14F-4D97-AF65-F5344CB8AC3E}">
        <p14:creationId xmlns:p14="http://schemas.microsoft.com/office/powerpoint/2010/main" val="105590942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8606</TotalTime>
  <Words>1402</Words>
  <Application>Microsoft Office PowerPoint</Application>
  <PresentationFormat>Presentación en pantalla (4:3)</PresentationFormat>
  <Paragraphs>146</Paragraphs>
  <Slides>11</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Wingdings</vt:lpstr>
      <vt:lpstr>Tema de Office</vt:lpstr>
      <vt:lpstr>Presentación de PowerPoint</vt:lpstr>
      <vt:lpstr>Presentación de PowerPoint</vt:lpstr>
      <vt:lpstr> INFORME MENSUAL DE PQRSD  AGOSTO DE 2019 </vt:lpstr>
      <vt:lpstr>Presentación de PowerPoint</vt:lpstr>
      <vt:lpstr>TIPOLOGÍA O MODALIDADES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SALA 2-01</cp:lastModifiedBy>
  <cp:revision>995</cp:revision>
  <cp:lastPrinted>2018-12-26T16:46:35Z</cp:lastPrinted>
  <dcterms:created xsi:type="dcterms:W3CDTF">2015-10-02T18:50:31Z</dcterms:created>
  <dcterms:modified xsi:type="dcterms:W3CDTF">2020-10-06T16:06:05Z</dcterms:modified>
</cp:coreProperties>
</file>